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72" r:id="rId2"/>
    <p:sldMasterId id="2147483670" r:id="rId3"/>
  </p:sldMasterIdLst>
  <p:notesMasterIdLst>
    <p:notesMasterId r:id="rId28"/>
  </p:notesMasterIdLst>
  <p:handoutMasterIdLst>
    <p:handoutMasterId r:id="rId29"/>
  </p:handoutMasterIdLst>
  <p:sldIdLst>
    <p:sldId id="280" r:id="rId4"/>
    <p:sldId id="314" r:id="rId5"/>
    <p:sldId id="339" r:id="rId6"/>
    <p:sldId id="349" r:id="rId7"/>
    <p:sldId id="345" r:id="rId8"/>
    <p:sldId id="332" r:id="rId9"/>
    <p:sldId id="335" r:id="rId10"/>
    <p:sldId id="336" r:id="rId11"/>
    <p:sldId id="350" r:id="rId12"/>
    <p:sldId id="354" r:id="rId13"/>
    <p:sldId id="358" r:id="rId14"/>
    <p:sldId id="342" r:id="rId15"/>
    <p:sldId id="356" r:id="rId16"/>
    <p:sldId id="344" r:id="rId17"/>
    <p:sldId id="351" r:id="rId18"/>
    <p:sldId id="347" r:id="rId19"/>
    <p:sldId id="348" r:id="rId20"/>
    <p:sldId id="359" r:id="rId21"/>
    <p:sldId id="360" r:id="rId22"/>
    <p:sldId id="343" r:id="rId23"/>
    <p:sldId id="352" r:id="rId24"/>
    <p:sldId id="353" r:id="rId25"/>
    <p:sldId id="341" r:id="rId26"/>
    <p:sldId id="325" r:id="rId27"/>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2D87"/>
    <a:srgbClr val="0571B9"/>
    <a:srgbClr val="0033CC"/>
    <a:srgbClr val="0066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75" autoAdjust="0"/>
    <p:restoredTop sz="86322" autoAdjust="0"/>
  </p:normalViewPr>
  <p:slideViewPr>
    <p:cSldViewPr snapToGrid="0">
      <p:cViewPr varScale="1">
        <p:scale>
          <a:sx n="75" d="100"/>
          <a:sy n="75" d="100"/>
        </p:scale>
        <p:origin x="1315"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2946400" cy="49688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151555" name="Rectangle 3"/>
          <p:cNvSpPr>
            <a:spLocks noGrp="1" noChangeArrowheads="1"/>
          </p:cNvSpPr>
          <p:nvPr>
            <p:ph type="dt" sz="quarter" idx="1"/>
          </p:nvPr>
        </p:nvSpPr>
        <p:spPr bwMode="auto">
          <a:xfrm>
            <a:off x="3849688" y="0"/>
            <a:ext cx="2946400" cy="49688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151556" name="Rectangle 4"/>
          <p:cNvSpPr>
            <a:spLocks noGrp="1" noChangeArrowheads="1"/>
          </p:cNvSpPr>
          <p:nvPr>
            <p:ph type="ftr" sz="quarter" idx="2"/>
          </p:nvPr>
        </p:nvSpPr>
        <p:spPr bwMode="auto">
          <a:xfrm>
            <a:off x="0" y="9429750"/>
            <a:ext cx="2946400" cy="49688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151557"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107A8ECF-DC8D-4A4C-8329-AF67F9B4896D}" type="slidenum">
              <a:rPr lang="en-GB"/>
              <a:pPr>
                <a:defRPr/>
              </a:pPr>
              <a:t>‹#›</a:t>
            </a:fld>
            <a:endParaRPr lang="en-GB"/>
          </a:p>
        </p:txBody>
      </p:sp>
    </p:spTree>
    <p:extLst>
      <p:ext uri="{BB962C8B-B14F-4D97-AF65-F5344CB8AC3E}">
        <p14:creationId xmlns:p14="http://schemas.microsoft.com/office/powerpoint/2010/main" val="1484813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cs typeface="+mn-cs"/>
              </a:defRPr>
            </a:lvl1pPr>
          </a:lstStyle>
          <a:p>
            <a:pPr>
              <a:defRPr/>
            </a:pPr>
            <a:fld id="{D0EEDC3D-D777-6D4A-8C2C-1C529BD005BA}" type="datetimeFigureOut">
              <a:rPr lang="en-US"/>
              <a:pPr>
                <a:defRPr/>
              </a:pPr>
              <a:t>11/22/2018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cs typeface="+mn-cs"/>
              </a:defRPr>
            </a:lvl1pPr>
          </a:lstStyle>
          <a:p>
            <a:pPr>
              <a:defRPr/>
            </a:pPr>
            <a:fld id="{029D0EBA-D605-9B40-ACA5-D1FB35DBADC1}" type="slidenum">
              <a:rPr lang="en-US"/>
              <a:pPr>
                <a:defRPr/>
              </a:pPr>
              <a:t>‹#›</a:t>
            </a:fld>
            <a:endParaRPr lang="en-US"/>
          </a:p>
        </p:txBody>
      </p:sp>
    </p:spTree>
    <p:extLst>
      <p:ext uri="{BB962C8B-B14F-4D97-AF65-F5344CB8AC3E}">
        <p14:creationId xmlns:p14="http://schemas.microsoft.com/office/powerpoint/2010/main" val="27953958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latin typeface="Calibri" charset="0"/>
              </a:rPr>
              <a:t>Good day.</a:t>
            </a:r>
          </a:p>
          <a:p>
            <a:pPr eaLnBrk="1" hangingPunct="1">
              <a:spcBef>
                <a:spcPct val="0"/>
              </a:spcBef>
            </a:pPr>
            <a:r>
              <a:rPr lang="en-GB" dirty="0">
                <a:latin typeface="Calibri" charset="0"/>
              </a:rPr>
              <a:t>Thank you for this opportunity to present our forthcoming multi-centre, international, prospective cohort study on the management and outcomes of congenital anomalies in low-, middle-, and high-income countries. </a:t>
            </a:r>
            <a:endParaRPr lang="en-US" dirty="0">
              <a:latin typeface="Calibri"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68F9BD-DDF4-8147-B31F-D709F6C0A5EB}"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10</a:t>
            </a:fld>
            <a:endParaRPr lang="en-US"/>
          </a:p>
        </p:txBody>
      </p:sp>
    </p:spTree>
    <p:extLst>
      <p:ext uri="{BB962C8B-B14F-4D97-AF65-F5344CB8AC3E}">
        <p14:creationId xmlns:p14="http://schemas.microsoft.com/office/powerpoint/2010/main" val="3488789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will be collected on the variables shown here – approximately 35 data points per patient in total. </a:t>
            </a:r>
          </a:p>
          <a:p>
            <a:r>
              <a:rPr lang="en-GB" dirty="0"/>
              <a:t>Data will be collected on the user friendly, free-of-charge, online data collection tool, REDCap. </a:t>
            </a:r>
          </a:p>
          <a:p>
            <a:r>
              <a:rPr lang="en-GB" dirty="0"/>
              <a:t>All patient data will be anonymous. REDCap is a secure database that has been used for almost half a million projects globally to date. </a:t>
            </a:r>
            <a:endParaRPr lang="en-US" dirty="0"/>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11</a:t>
            </a:fld>
            <a:endParaRPr lang="en-US"/>
          </a:p>
        </p:txBody>
      </p:sp>
    </p:spTree>
    <p:extLst>
      <p:ext uri="{BB962C8B-B14F-4D97-AF65-F5344CB8AC3E}">
        <p14:creationId xmlns:p14="http://schemas.microsoft.com/office/powerpoint/2010/main" val="970068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primary outcome will be all-cause, in-hospital mortality.</a:t>
            </a:r>
          </a:p>
          <a:p>
            <a:r>
              <a:rPr lang="en-GB" dirty="0"/>
              <a:t>Secondary outcomes will include post-operative complications and condition specific variables. </a:t>
            </a:r>
          </a:p>
          <a:p>
            <a:r>
              <a:rPr lang="en-GB" dirty="0"/>
              <a:t>Collaborators will be asked to complete a brief survey on the resources available at their institution for neonatal surgery.</a:t>
            </a:r>
          </a:p>
          <a:p>
            <a:r>
              <a:rPr lang="en-GB" dirty="0"/>
              <a:t>Collaborators will require local study approval for participation. The full protocol and study approval from King’s College London will be provided to collaborators to assist this process locally.</a:t>
            </a:r>
          </a:p>
          <a:p>
            <a:r>
              <a:rPr lang="en-GB" dirty="0"/>
              <a:t>Outcomes from low, middle and high-income countries will be compared using Chi-squared analysis. </a:t>
            </a:r>
          </a:p>
          <a:p>
            <a:r>
              <a:rPr lang="en-GB" dirty="0"/>
              <a:t>Multi-level multivariate logistic regression analysis will be used to identify factors affecting outcome with adjustment for confounders. P&lt;0.05 will be deemed significant. </a:t>
            </a:r>
          </a:p>
          <a:p>
            <a:r>
              <a:rPr lang="en-GB" dirty="0"/>
              <a:t>No individual collaborator, institution or country will be independently identifiable in the results. Following publication of the main study, all collaborators can request access to the full dataset (with contributing centres and countries anonymised) or their country-dataset to undertake a sub-analysis if all collaborators from that region agree. Collaborators will have full access to their own dataset at all times.</a:t>
            </a:r>
            <a:endParaRPr lang="en-US" dirty="0"/>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12</a:t>
            </a:fld>
            <a:endParaRPr lang="en-US"/>
          </a:p>
        </p:txBody>
      </p:sp>
    </p:spTree>
    <p:extLst>
      <p:ext uri="{BB962C8B-B14F-4D97-AF65-F5344CB8AC3E}">
        <p14:creationId xmlns:p14="http://schemas.microsoft.com/office/powerpoint/2010/main" val="1946288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13</a:t>
            </a:fld>
            <a:endParaRPr lang="en-US"/>
          </a:p>
        </p:txBody>
      </p:sp>
    </p:spTree>
    <p:extLst>
      <p:ext uri="{BB962C8B-B14F-4D97-AF65-F5344CB8AC3E}">
        <p14:creationId xmlns:p14="http://schemas.microsoft.com/office/powerpoint/2010/main" val="2607645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Collaborators will be invited to participate from a wide range of organisations. Any healthcare professional who is involved in the care of infants presenting primarily with congenital anomalies can participate in the study i.e surgeons, anaesthetists, neonatologists, paediatricians, trainees, medical students and nurses. There can be up to 3 collaborators per institution per month of data collection. Hence, there can be more than one team of 3 collaborators collecting data over a different time point between Oct 2018 – April 2019. </a:t>
            </a:r>
            <a:endParaRPr lang="en-US" dirty="0"/>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14</a:t>
            </a:fld>
            <a:endParaRPr lang="en-US"/>
          </a:p>
        </p:txBody>
      </p:sp>
    </p:spTree>
    <p:extLst>
      <p:ext uri="{BB962C8B-B14F-4D97-AF65-F5344CB8AC3E}">
        <p14:creationId xmlns:p14="http://schemas.microsoft.com/office/powerpoint/2010/main" val="1557304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15</a:t>
            </a:fld>
            <a:endParaRPr lang="en-US"/>
          </a:p>
        </p:txBody>
      </p:sp>
    </p:spTree>
    <p:extLst>
      <p:ext uri="{BB962C8B-B14F-4D97-AF65-F5344CB8AC3E}">
        <p14:creationId xmlns:p14="http://schemas.microsoft.com/office/powerpoint/2010/main" val="3307854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16</a:t>
            </a:fld>
            <a:endParaRPr lang="en-US"/>
          </a:p>
        </p:txBody>
      </p:sp>
    </p:spTree>
    <p:extLst>
      <p:ext uri="{BB962C8B-B14F-4D97-AF65-F5344CB8AC3E}">
        <p14:creationId xmlns:p14="http://schemas.microsoft.com/office/powerpoint/2010/main" val="1395963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17</a:t>
            </a:fld>
            <a:endParaRPr lang="en-US"/>
          </a:p>
        </p:txBody>
      </p:sp>
    </p:spTree>
    <p:extLst>
      <p:ext uri="{BB962C8B-B14F-4D97-AF65-F5344CB8AC3E}">
        <p14:creationId xmlns:p14="http://schemas.microsoft.com/office/powerpoint/2010/main" val="347041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included on a ‘Global PaedSurg Study: Record Sheet’, which all study teams are asked to complete. </a:t>
            </a:r>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18</a:t>
            </a:fld>
            <a:endParaRPr lang="en-US"/>
          </a:p>
        </p:txBody>
      </p:sp>
    </p:spTree>
    <p:extLst>
      <p:ext uri="{BB962C8B-B14F-4D97-AF65-F5344CB8AC3E}">
        <p14:creationId xmlns:p14="http://schemas.microsoft.com/office/powerpoint/2010/main" val="843011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also part of the ‘Global PaedSurg Study: Record Sheet’. </a:t>
            </a:r>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19</a:t>
            </a:fld>
            <a:endParaRPr lang="en-US"/>
          </a:p>
        </p:txBody>
      </p:sp>
    </p:spTree>
    <p:extLst>
      <p:ext uri="{BB962C8B-B14F-4D97-AF65-F5344CB8AC3E}">
        <p14:creationId xmlns:p14="http://schemas.microsoft.com/office/powerpoint/2010/main" val="857089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why is it important to focus on congenital anomalies?</a:t>
            </a:r>
          </a:p>
          <a:p>
            <a:r>
              <a:rPr lang="en-GB" dirty="0"/>
              <a:t>In 2015 the Global Burden of Disease Study reported that congenital anomalies have risen to become the 5</a:t>
            </a:r>
            <a:r>
              <a:rPr lang="en-GB" baseline="30000" dirty="0"/>
              <a:t>th</a:t>
            </a:r>
            <a:r>
              <a:rPr lang="en-GB" dirty="0"/>
              <a:t> leading cause of death in under 5-year olds globally. In real terms, this equates to almost half a million deaths/ year. 97% of those deaths are in low and middle income countries. </a:t>
            </a:r>
            <a:endParaRPr lang="en-US" dirty="0"/>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2</a:t>
            </a:fld>
            <a:endParaRPr lang="en-US"/>
          </a:p>
        </p:txBody>
      </p:sp>
    </p:spTree>
    <p:extLst>
      <p:ext uri="{BB962C8B-B14F-4D97-AF65-F5344CB8AC3E}">
        <p14:creationId xmlns:p14="http://schemas.microsoft.com/office/powerpoint/2010/main" val="1706778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collaborators will be included as PubMed Citable co-authors. </a:t>
            </a:r>
            <a:endParaRPr lang="en-US" dirty="0"/>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20</a:t>
            </a:fld>
            <a:endParaRPr lang="en-US"/>
          </a:p>
        </p:txBody>
      </p:sp>
    </p:spTree>
    <p:extLst>
      <p:ext uri="{BB962C8B-B14F-4D97-AF65-F5344CB8AC3E}">
        <p14:creationId xmlns:p14="http://schemas.microsoft.com/office/powerpoint/2010/main" val="499758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study will be used to create opportunities for collaborators. Hence, collaborators can request to present the study (initially the concept and later the results) at national, regional and international conferences. This often provides collaborators with the opportunity to apply for funding through the conference organisation to attend and present. Participation in the study is a great opportunity for collaborators, particularly trainees, to expand their knowledge and experience with undertaking research and participating in a global study. REDCap training will be organised for any collaborators wishing to set up their own study using the software after the study. An optional research training fellowship will be offered to collaborators wishing to undertake their own local research study alongside the main study under the guidance of monthly research webinars and an academic mentor. We hope that this study will lead to the creation of a research collaboration with the potential for future collaborative work and interventional studies aimed at </a:t>
            </a:r>
            <a:r>
              <a:rPr lang="en-GB" dirty="0" err="1"/>
              <a:t>imporving</a:t>
            </a:r>
            <a:r>
              <a:rPr lang="en-GB" dirty="0"/>
              <a:t> outcomes. An example is the multi-centre interventional study aimed at </a:t>
            </a:r>
            <a:r>
              <a:rPr lang="en-GB" dirty="0" err="1"/>
              <a:t>imporving</a:t>
            </a:r>
            <a:r>
              <a:rPr lang="en-GB" dirty="0"/>
              <a:t> survival in neonates born with gastroschisis across sub-Saharan Africa following the PaedSurg Africa </a:t>
            </a:r>
            <a:r>
              <a:rPr lang="en-GB" dirty="0" err="1"/>
              <a:t>mutli</a:t>
            </a:r>
            <a:r>
              <a:rPr lang="en-GB" dirty="0"/>
              <a:t>-centre prospective cohort study last year. </a:t>
            </a:r>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21</a:t>
            </a:fld>
            <a:endParaRPr lang="en-US"/>
          </a:p>
        </p:txBody>
      </p:sp>
    </p:spTree>
    <p:extLst>
      <p:ext uri="{BB962C8B-B14F-4D97-AF65-F5344CB8AC3E}">
        <p14:creationId xmlns:p14="http://schemas.microsoft.com/office/powerpoint/2010/main" val="1222352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22</a:t>
            </a:fld>
            <a:endParaRPr lang="en-US"/>
          </a:p>
        </p:txBody>
      </p:sp>
    </p:spTree>
    <p:extLst>
      <p:ext uri="{BB962C8B-B14F-4D97-AF65-F5344CB8AC3E}">
        <p14:creationId xmlns:p14="http://schemas.microsoft.com/office/powerpoint/2010/main" val="3167384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aims to be the first large-series, geographically comprehensive prospective cohort study of congenital anomalies, including CDH, across the globe comparing outcomes in low, middle and high-income countries. This can be used to advocate for much needed resources for neonatal surgical care in LMICs and to help put congenital anomalies on the global health agenda.</a:t>
            </a:r>
          </a:p>
          <a:p>
            <a:r>
              <a:rPr lang="en-US" baseline="0" dirty="0"/>
              <a:t>We’ll aim to identify factors affecting outcomes, which can be modified to improve care. It provides the opportunity for centres across the world to learn from each other. </a:t>
            </a:r>
          </a:p>
          <a:p>
            <a:r>
              <a:rPr lang="en-US" baseline="0" dirty="0"/>
              <a:t>Participation in the research will help to build research capacity amongst collaborators – which will help to combat the huge disparity in research outputs between the global north and global south at present. </a:t>
            </a:r>
          </a:p>
          <a:p>
            <a:r>
              <a:rPr lang="en-US" baseline="0" dirty="0"/>
              <a:t>And creation of the Global PaedSurg Research Collaboration will form a platform for ongoing research and interventional studies aimed at improving outcomes in the future.</a:t>
            </a:r>
            <a:endParaRPr lang="en-US" dirty="0"/>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23</a:t>
            </a:fld>
            <a:endParaRPr lang="en-US"/>
          </a:p>
        </p:txBody>
      </p:sp>
    </p:spTree>
    <p:extLst>
      <p:ext uri="{BB962C8B-B14F-4D97-AF65-F5344CB8AC3E}">
        <p14:creationId xmlns:p14="http://schemas.microsoft.com/office/powerpoint/2010/main" val="588381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 any questions please contact your local Country Lead or Dr Naomi Wright (Principal Investigator based at King’s College London, </a:t>
            </a:r>
            <a:r>
              <a:rPr lang="en-GB"/>
              <a:t>UK). </a:t>
            </a:r>
            <a:r>
              <a:rPr lang="en-GB" dirty="0"/>
              <a:t>For updates please follow us on Twitter or Facebook. More information can also be found on our website.</a:t>
            </a:r>
            <a:endParaRPr lang="en-US" dirty="0"/>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24</a:t>
            </a:fld>
            <a:endParaRPr lang="en-US"/>
          </a:p>
        </p:txBody>
      </p:sp>
    </p:spTree>
    <p:extLst>
      <p:ext uri="{BB962C8B-B14F-4D97-AF65-F5344CB8AC3E}">
        <p14:creationId xmlns:p14="http://schemas.microsoft.com/office/powerpoint/2010/main" val="817924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the last 25-years there has been a significant reduction in childhood mortality globally primarily due to a focus on the prevention and management of infectious diseases. You can see on this graph the reduction of deaths and disability from malaria, lower respiratory tract infections, diarrhoeal disease, HIV/AIDS and TB and measles over the last quarter century in under 5-year olds. However, there has been very little focus on improving surgical care for children and you can see that the amount of deaths and disability from congenital anomalies, which typically require a surgical intervention, has continued to rise and without intervention will soon coverage with diarrhoeal diseases as a leading cause of death. </a:t>
            </a:r>
            <a:endParaRPr lang="en-US" dirty="0"/>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3</a:t>
            </a:fld>
            <a:endParaRPr lang="en-US"/>
          </a:p>
        </p:txBody>
      </p:sp>
    </p:spTree>
    <p:extLst>
      <p:ext uri="{BB962C8B-B14F-4D97-AF65-F5344CB8AC3E}">
        <p14:creationId xmlns:p14="http://schemas.microsoft.com/office/powerpoint/2010/main" val="1183056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graphs show the aetiology of &lt;5 deaths in low, middle and high socio-</a:t>
            </a:r>
            <a:r>
              <a:rPr lang="en-GB" dirty="0" err="1"/>
              <a:t>demiographic</a:t>
            </a:r>
            <a:r>
              <a:rPr lang="en-GB" dirty="0"/>
              <a:t> index (SDI) regions.</a:t>
            </a:r>
          </a:p>
          <a:p>
            <a:r>
              <a:rPr lang="en-GB" dirty="0"/>
              <a:t>Deaths from congenital anomalies are increasing in low SDI regions. They are declining in middle SDI regions, but less so than other infectious causes of death and hence have risen to become a leading cause of death. Congenital anomalies are a leading cause of death in high SDI regions. </a:t>
            </a:r>
          </a:p>
          <a:p>
            <a:r>
              <a:rPr lang="en-GB" dirty="0"/>
              <a:t>Sustainable development goal 3.2 states that no neonate or child &lt; 5 should die of a preventable cause by 2030. There clearly needs to be a shift in the global health agenda towards provision of surgical care for neonates and children to achieve this. It’s estimated that two thirds of the deaths and disability from congenital anomalies can be averted through surgical care. </a:t>
            </a:r>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4</a:t>
            </a:fld>
            <a:endParaRPr lang="en-US"/>
          </a:p>
        </p:txBody>
      </p:sp>
    </p:spTree>
    <p:extLst>
      <p:ext uri="{BB962C8B-B14F-4D97-AF65-F5344CB8AC3E}">
        <p14:creationId xmlns:p14="http://schemas.microsoft.com/office/powerpoint/2010/main" val="142348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main problems we face at present is the dearth of research on congenital anomalies from low and middle income countries.</a:t>
            </a:r>
          </a:p>
          <a:p>
            <a:r>
              <a:rPr lang="en-GB" dirty="0"/>
              <a:t>Here I use congenital diaphragmatic hernia as an example. </a:t>
            </a:r>
          </a:p>
          <a:p>
            <a:r>
              <a:rPr lang="en-GB" dirty="0"/>
              <a:t>We could identify just 14 studies on this condition from low and middle incomes countries (13 from MICs and 1 from a LIC). Yet hundreds of studies have been published on this condition from high-income countries. The LMIC studies that have been published are mostly single institution, small series, retrospective studies with a varied population. </a:t>
            </a:r>
          </a:p>
          <a:p>
            <a:r>
              <a:rPr lang="en-GB" dirty="0"/>
              <a:t>For example, there are two studies from Nigeria on CDH – when inborn patients are included the survival is just 0-40%. However, in the study with just outborn patients who have survived to presentation, the majority survive. </a:t>
            </a:r>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5</a:t>
            </a:fld>
            <a:endParaRPr lang="en-US"/>
          </a:p>
        </p:txBody>
      </p:sp>
    </p:spTree>
    <p:extLst>
      <p:ext uri="{BB962C8B-B14F-4D97-AF65-F5344CB8AC3E}">
        <p14:creationId xmlns:p14="http://schemas.microsoft.com/office/powerpoint/2010/main" val="857155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International registries for congenital anomalies do exist such as the International Clearinghouse for Birth Defects. </a:t>
            </a:r>
          </a:p>
          <a:p>
            <a:r>
              <a:rPr lang="en-GB" dirty="0"/>
              <a:t>However, at present Africa is not included and there is limited global coverage. </a:t>
            </a:r>
          </a:p>
          <a:p>
            <a:r>
              <a:rPr lang="en-GB" dirty="0"/>
              <a:t>Congenital anomaly registries tend to focus on epidemiology and prevention rather than management and outcomes. Prevention is important, but at the moment we don’t know what causes many congenital anomalies and hence we cannot prevent them. Hence, research on management and improving outcomes is vital. </a:t>
            </a:r>
            <a:endParaRPr lang="en-US" dirty="0"/>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6</a:t>
            </a:fld>
            <a:endParaRPr lang="en-US"/>
          </a:p>
        </p:txBody>
      </p:sp>
    </p:spTree>
    <p:extLst>
      <p:ext uri="{BB962C8B-B14F-4D97-AF65-F5344CB8AC3E}">
        <p14:creationId xmlns:p14="http://schemas.microsoft.com/office/powerpoint/2010/main" val="642468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Hence, we plan to undertake a multi-centre, international, prospective cohort study of the management and outcomes of congenital anomalies in low-, middle- and high-income countries.</a:t>
            </a:r>
            <a:endParaRPr lang="en-US" dirty="0"/>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7</a:t>
            </a:fld>
            <a:endParaRPr lang="en-US"/>
          </a:p>
        </p:txBody>
      </p:sp>
    </p:spTree>
    <p:extLst>
      <p:ext uri="{BB962C8B-B14F-4D97-AF65-F5344CB8AC3E}">
        <p14:creationId xmlns:p14="http://schemas.microsoft.com/office/powerpoint/2010/main" val="2831562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Prospective data will be collected on the seven congenital anomalies as listed here.</a:t>
            </a:r>
          </a:p>
          <a:p>
            <a:r>
              <a:rPr lang="en-GB" dirty="0"/>
              <a:t>Data will be collected for a minimum of a 1-month period of collaborators choice between October 2018 and April 2019 with a 30-day follow-up period.</a:t>
            </a:r>
            <a:endParaRPr lang="en-US" dirty="0"/>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8</a:t>
            </a:fld>
            <a:endParaRPr lang="en-US"/>
          </a:p>
        </p:txBody>
      </p:sp>
    </p:spTree>
    <p:extLst>
      <p:ext uri="{BB962C8B-B14F-4D97-AF65-F5344CB8AC3E}">
        <p14:creationId xmlns:p14="http://schemas.microsoft.com/office/powerpoint/2010/main" val="2276586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29D0EBA-D605-9B40-ACA5-D1FB35DBADC1}" type="slidenum">
              <a:rPr lang="en-US" smtClean="0"/>
              <a:pPr>
                <a:defRPr/>
              </a:pPr>
              <a:t>9</a:t>
            </a:fld>
            <a:endParaRPr lang="en-US"/>
          </a:p>
        </p:txBody>
      </p:sp>
    </p:spTree>
    <p:extLst>
      <p:ext uri="{BB962C8B-B14F-4D97-AF65-F5344CB8AC3E}">
        <p14:creationId xmlns:p14="http://schemas.microsoft.com/office/powerpoint/2010/main" val="2299957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8410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6486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92706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753526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5283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927000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4438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78443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Tree>
    <p:extLst>
      <p:ext uri="{BB962C8B-B14F-4D97-AF65-F5344CB8AC3E}">
        <p14:creationId xmlns:p14="http://schemas.microsoft.com/office/powerpoint/2010/main" val="716553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252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509786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94696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32468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13687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91852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3309927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67956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110494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56862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71540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Tree>
    <p:extLst>
      <p:ext uri="{BB962C8B-B14F-4D97-AF65-F5344CB8AC3E}">
        <p14:creationId xmlns:p14="http://schemas.microsoft.com/office/powerpoint/2010/main" val="812955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530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4903462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287982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743442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0850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92382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9661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0552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Tree>
    <p:extLst>
      <p:ext uri="{BB962C8B-B14F-4D97-AF65-F5344CB8AC3E}">
        <p14:creationId xmlns:p14="http://schemas.microsoft.com/office/powerpoint/2010/main" val="94538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96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042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90560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41346" name="AutoShape 2"/>
          <p:cNvCxnSpPr>
            <a:cxnSpLocks noChangeShapeType="1"/>
          </p:cNvCxnSpPr>
          <p:nvPr userDrawn="1"/>
        </p:nvCxnSpPr>
        <p:spPr bwMode="auto">
          <a:xfrm>
            <a:off x="552450" y="5903913"/>
            <a:ext cx="7981950" cy="0"/>
          </a:xfrm>
          <a:prstGeom prst="straightConnector1">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1027" name="Picture 4" descr="Logo colou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6394450" y="6084888"/>
            <a:ext cx="2166938"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9" descr="EVE_LOGO_HORIZONTAL_MEDIUM_RGB"/>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3605213" y="1331913"/>
            <a:ext cx="5307012" cy="310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2200">
          <a:solidFill>
            <a:schemeClr val="tx2"/>
          </a:solidFill>
          <a:latin typeface="+mj-lt"/>
          <a:ea typeface="+mj-ea"/>
          <a:cs typeface="ＭＳ Ｐゴシック" charset="0"/>
        </a:defRPr>
      </a:lvl1pPr>
      <a:lvl2pPr algn="ctr"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2200">
          <a:solidFill>
            <a:schemeClr val="tx2"/>
          </a:solidFill>
          <a:latin typeface="Arial" charset="0"/>
          <a:ea typeface="ＭＳ Ｐゴシック" charset="0"/>
        </a:defRPr>
      </a:lvl6pPr>
      <a:lvl7pPr marL="914400" algn="ctr" rtl="0" fontAlgn="base">
        <a:spcBef>
          <a:spcPct val="0"/>
        </a:spcBef>
        <a:spcAft>
          <a:spcPct val="0"/>
        </a:spcAft>
        <a:defRPr sz="2200">
          <a:solidFill>
            <a:schemeClr val="tx2"/>
          </a:solidFill>
          <a:latin typeface="Arial" charset="0"/>
          <a:ea typeface="ＭＳ Ｐゴシック" charset="0"/>
        </a:defRPr>
      </a:lvl7pPr>
      <a:lvl8pPr marL="1371600" algn="ctr" rtl="0" fontAlgn="base">
        <a:spcBef>
          <a:spcPct val="0"/>
        </a:spcBef>
        <a:spcAft>
          <a:spcPct val="0"/>
        </a:spcAft>
        <a:defRPr sz="2200">
          <a:solidFill>
            <a:schemeClr val="tx2"/>
          </a:solidFill>
          <a:latin typeface="Arial" charset="0"/>
          <a:ea typeface="ＭＳ Ｐゴシック" charset="0"/>
        </a:defRPr>
      </a:lvl8pPr>
      <a:lvl9pPr marL="1828800" algn="ctr" rtl="0" fontAlgn="base">
        <a:spcBef>
          <a:spcPct val="0"/>
        </a:spcBef>
        <a:spcAft>
          <a:spcPct val="0"/>
        </a:spcAft>
        <a:defRPr sz="2200">
          <a:solidFill>
            <a:schemeClr val="tx2"/>
          </a:solidFill>
          <a:latin typeface="Arial" charset="0"/>
          <a:ea typeface="ＭＳ Ｐゴシック" charset="0"/>
        </a:defRPr>
      </a:lvl9pPr>
    </p:titleStyle>
    <p:body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39298" name="AutoShape 2"/>
          <p:cNvCxnSpPr>
            <a:cxnSpLocks noChangeShapeType="1"/>
          </p:cNvCxnSpPr>
          <p:nvPr userDrawn="1"/>
        </p:nvCxnSpPr>
        <p:spPr bwMode="auto">
          <a:xfrm>
            <a:off x="552450" y="5903913"/>
            <a:ext cx="7981950" cy="0"/>
          </a:xfrm>
          <a:prstGeom prst="straightConnector1">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2051" name="Picture 3" descr="EVE_LOGO_HORIZONTAL_MEDIUM_RGB no descripto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368300" y="5940425"/>
            <a:ext cx="1625600"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9" descr="Logo colou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6394450" y="6084888"/>
            <a:ext cx="2166938"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2200">
          <a:solidFill>
            <a:schemeClr val="tx2"/>
          </a:solidFill>
          <a:latin typeface="+mj-lt"/>
          <a:ea typeface="+mj-ea"/>
          <a:cs typeface="ＭＳ Ｐゴシック" charset="0"/>
        </a:defRPr>
      </a:lvl1pPr>
      <a:lvl2pPr algn="ctr"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2200">
          <a:solidFill>
            <a:schemeClr val="tx2"/>
          </a:solidFill>
          <a:latin typeface="Arial" charset="0"/>
          <a:ea typeface="ＭＳ Ｐゴシック" charset="0"/>
        </a:defRPr>
      </a:lvl6pPr>
      <a:lvl7pPr marL="914400" algn="ctr" rtl="0" fontAlgn="base">
        <a:spcBef>
          <a:spcPct val="0"/>
        </a:spcBef>
        <a:spcAft>
          <a:spcPct val="0"/>
        </a:spcAft>
        <a:defRPr sz="2200">
          <a:solidFill>
            <a:schemeClr val="tx2"/>
          </a:solidFill>
          <a:latin typeface="Arial" charset="0"/>
          <a:ea typeface="ＭＳ Ｐゴシック" charset="0"/>
        </a:defRPr>
      </a:lvl7pPr>
      <a:lvl8pPr marL="1371600" algn="ctr" rtl="0" fontAlgn="base">
        <a:spcBef>
          <a:spcPct val="0"/>
        </a:spcBef>
        <a:spcAft>
          <a:spcPct val="0"/>
        </a:spcAft>
        <a:defRPr sz="2200">
          <a:solidFill>
            <a:schemeClr val="tx2"/>
          </a:solidFill>
          <a:latin typeface="Arial" charset="0"/>
          <a:ea typeface="ＭＳ Ｐゴシック" charset="0"/>
        </a:defRPr>
      </a:lvl8pPr>
      <a:lvl9pPr marL="1828800" algn="ctr" rtl="0" fontAlgn="base">
        <a:spcBef>
          <a:spcPct val="0"/>
        </a:spcBef>
        <a:spcAft>
          <a:spcPct val="0"/>
        </a:spcAft>
        <a:defRPr sz="2200">
          <a:solidFill>
            <a:schemeClr val="tx2"/>
          </a:solidFill>
          <a:latin typeface="Arial" charset="0"/>
          <a:ea typeface="ＭＳ Ｐゴシック" charset="0"/>
        </a:defRPr>
      </a:lvl9pPr>
    </p:titleStyle>
    <p:body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60473" name="AutoShape 25"/>
          <p:cNvCxnSpPr>
            <a:cxnSpLocks noChangeShapeType="1"/>
          </p:cNvCxnSpPr>
          <p:nvPr userDrawn="1"/>
        </p:nvCxnSpPr>
        <p:spPr bwMode="auto">
          <a:xfrm>
            <a:off x="552450" y="5903913"/>
            <a:ext cx="7981950" cy="0"/>
          </a:xfrm>
          <a:prstGeom prst="straightConnector1">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3075" name="Picture 26" descr="EVE_LOGO_HORIZONTAL_MEDIUM_RGB no descripto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368300" y="5940425"/>
            <a:ext cx="1625600"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31" descr="Logo colou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6394450" y="6084888"/>
            <a:ext cx="2166938"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2200">
          <a:solidFill>
            <a:schemeClr val="tx2"/>
          </a:solidFill>
          <a:latin typeface="+mj-lt"/>
          <a:ea typeface="+mj-ea"/>
          <a:cs typeface="ＭＳ Ｐゴシック" charset="0"/>
        </a:defRPr>
      </a:lvl1pPr>
      <a:lvl2pPr algn="ctr"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22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2200">
          <a:solidFill>
            <a:schemeClr val="tx2"/>
          </a:solidFill>
          <a:latin typeface="Arial" charset="0"/>
          <a:ea typeface="ＭＳ Ｐゴシック" charset="0"/>
        </a:defRPr>
      </a:lvl6pPr>
      <a:lvl7pPr marL="914400" algn="ctr" rtl="0" fontAlgn="base">
        <a:spcBef>
          <a:spcPct val="0"/>
        </a:spcBef>
        <a:spcAft>
          <a:spcPct val="0"/>
        </a:spcAft>
        <a:defRPr sz="2200">
          <a:solidFill>
            <a:schemeClr val="tx2"/>
          </a:solidFill>
          <a:latin typeface="Arial" charset="0"/>
          <a:ea typeface="ＭＳ Ｐゴシック" charset="0"/>
        </a:defRPr>
      </a:lvl7pPr>
      <a:lvl8pPr marL="1371600" algn="ctr" rtl="0" fontAlgn="base">
        <a:spcBef>
          <a:spcPct val="0"/>
        </a:spcBef>
        <a:spcAft>
          <a:spcPct val="0"/>
        </a:spcAft>
        <a:defRPr sz="2200">
          <a:solidFill>
            <a:schemeClr val="tx2"/>
          </a:solidFill>
          <a:latin typeface="Arial" charset="0"/>
          <a:ea typeface="ＭＳ Ｐゴシック" charset="0"/>
        </a:defRPr>
      </a:lvl8pPr>
      <a:lvl9pPr marL="1828800" algn="ctr" rtl="0" fontAlgn="base">
        <a:spcBef>
          <a:spcPct val="0"/>
        </a:spcBef>
        <a:spcAft>
          <a:spcPct val="0"/>
        </a:spcAft>
        <a:defRPr sz="2200">
          <a:solidFill>
            <a:schemeClr val="tx2"/>
          </a:solidFill>
          <a:latin typeface="Arial" charset="0"/>
          <a:ea typeface="ＭＳ Ｐゴシック" charset="0"/>
        </a:defRPr>
      </a:lvl9pPr>
    </p:titleStyle>
    <p:body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6.jpeg"/><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5.tif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12.tiff"/><Relationship Id="rId5" Type="http://schemas.openxmlformats.org/officeDocument/2006/relationships/image" Target="../media/image5.tif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5.tiff"/><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5.tiff"/><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5.tiff"/><Relationship Id="rId13" Type="http://schemas.openxmlformats.org/officeDocument/2006/relationships/image" Target="../media/image20.tiff"/><Relationship Id="rId3" Type="http://schemas.openxmlformats.org/officeDocument/2006/relationships/image" Target="../media/image7.png"/><Relationship Id="rId7" Type="http://schemas.openxmlformats.org/officeDocument/2006/relationships/image" Target="../media/image14.tiff"/><Relationship Id="rId12" Type="http://schemas.openxmlformats.org/officeDocument/2006/relationships/image" Target="../media/image19.tiff"/><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13.tiff"/><Relationship Id="rId11" Type="http://schemas.openxmlformats.org/officeDocument/2006/relationships/image" Target="../media/image18.tiff"/><Relationship Id="rId5" Type="http://schemas.openxmlformats.org/officeDocument/2006/relationships/image" Target="../media/image5.tiff"/><Relationship Id="rId10" Type="http://schemas.openxmlformats.org/officeDocument/2006/relationships/image" Target="../media/image17.tiff"/><Relationship Id="rId4" Type="http://schemas.openxmlformats.org/officeDocument/2006/relationships/image" Target="../media/image4.png"/><Relationship Id="rId9" Type="http://schemas.openxmlformats.org/officeDocument/2006/relationships/image" Target="../media/image16.tiff"/><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22.tiff"/><Relationship Id="rId5" Type="http://schemas.openxmlformats.org/officeDocument/2006/relationships/image" Target="../media/image5.tiff"/><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5.tiff"/><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5.tiff"/><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23.tiff"/><Relationship Id="rId5" Type="http://schemas.openxmlformats.org/officeDocument/2006/relationships/image" Target="../media/image5.tiff"/><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24.tiff"/><Relationship Id="rId5" Type="http://schemas.openxmlformats.org/officeDocument/2006/relationships/image" Target="../media/image5.tif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5.tif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25.tiff"/><Relationship Id="rId5" Type="http://schemas.openxmlformats.org/officeDocument/2006/relationships/image" Target="../media/image5.tiff"/><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5.tiff"/><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5.tiff"/><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5.tiff"/><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7.png"/><Relationship Id="rId7" Type="http://schemas.openxmlformats.org/officeDocument/2006/relationships/image" Target="../media/image27.jpeg"/><Relationship Id="rId12" Type="http://schemas.openxmlformats.org/officeDocument/2006/relationships/image" Target="../media/image32.tiff"/><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26.tiff"/><Relationship Id="rId11" Type="http://schemas.openxmlformats.org/officeDocument/2006/relationships/image" Target="../media/image31.jpeg"/><Relationship Id="rId5" Type="http://schemas.openxmlformats.org/officeDocument/2006/relationships/image" Target="../media/image5.tiff"/><Relationship Id="rId10" Type="http://schemas.openxmlformats.org/officeDocument/2006/relationships/image" Target="../media/image30.jpeg"/><Relationship Id="rId4" Type="http://schemas.openxmlformats.org/officeDocument/2006/relationships/image" Target="../media/image4.png"/><Relationship Id="rId9" Type="http://schemas.openxmlformats.org/officeDocument/2006/relationships/image" Target="../media/image29.tif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5.tif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0.tiff"/><Relationship Id="rId5" Type="http://schemas.openxmlformats.org/officeDocument/2006/relationships/image" Target="../media/image5.tif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5.tif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1.tiff"/><Relationship Id="rId5" Type="http://schemas.openxmlformats.org/officeDocument/2006/relationships/image" Target="../media/image5.tif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5.tif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5.tif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5.tif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body" idx="1"/>
          </p:nvPr>
        </p:nvSpPr>
        <p:spPr>
          <a:xfrm>
            <a:off x="354013" y="1887538"/>
            <a:ext cx="8759825" cy="5194300"/>
          </a:xfrm>
        </p:spPr>
        <p:txBody>
          <a:bodyPr>
            <a:normAutofit/>
          </a:bodyPr>
          <a:lstStyle/>
          <a:p>
            <a:pPr marL="384047" indent="-347472" algn="l" eaLnBrk="1" hangingPunct="1">
              <a:defRPr sz="1800">
                <a:solidFill>
                  <a:srgbClr val="000000"/>
                </a:solidFill>
              </a:defRPr>
            </a:pPr>
            <a:endParaRPr sz="2400" dirty="0">
              <a:solidFill>
                <a:srgbClr val="2D2D87"/>
              </a:solidFill>
              <a:cs typeface="+mn-cs"/>
            </a:endParaRPr>
          </a:p>
          <a:p>
            <a:pPr marL="384047" indent="-347472" algn="l" eaLnBrk="1" hangingPunct="1">
              <a:defRPr sz="1800">
                <a:solidFill>
                  <a:srgbClr val="000000"/>
                </a:solidFill>
              </a:defRPr>
            </a:pPr>
            <a:r>
              <a:rPr sz="2400" dirty="0">
                <a:solidFill>
                  <a:srgbClr val="2D2D87"/>
                </a:solidFill>
                <a:cs typeface="+mn-cs"/>
              </a:rPr>
              <a:t>	</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00783" y="6026368"/>
            <a:ext cx="2601685" cy="686098"/>
          </a:xfrm>
          <a:prstGeom prst="rect">
            <a:avLst/>
          </a:prstGeom>
        </p:spPr>
      </p:pic>
      <p:sp>
        <p:nvSpPr>
          <p:cNvPr id="3" name="TextBox 2"/>
          <p:cNvSpPr txBox="1"/>
          <p:nvPr/>
        </p:nvSpPr>
        <p:spPr>
          <a:xfrm>
            <a:off x="1652770" y="5177975"/>
            <a:ext cx="5838458" cy="461665"/>
          </a:xfrm>
          <a:prstGeom prst="rect">
            <a:avLst/>
          </a:prstGeom>
          <a:noFill/>
        </p:spPr>
        <p:txBody>
          <a:bodyPr wrap="none" rtlCol="0">
            <a:spAutoFit/>
          </a:bodyPr>
          <a:lstStyle/>
          <a:p>
            <a:r>
              <a:rPr lang="en-US" sz="2400" dirty="0">
                <a:solidFill>
                  <a:srgbClr val="000000"/>
                </a:solidFill>
              </a:rPr>
              <a:t>Global PaedSurg Research Collaboration</a:t>
            </a:r>
          </a:p>
        </p:txBody>
      </p:sp>
      <p:sp>
        <p:nvSpPr>
          <p:cNvPr id="7" name="TextBox 6"/>
          <p:cNvSpPr txBox="1"/>
          <p:nvPr/>
        </p:nvSpPr>
        <p:spPr>
          <a:xfrm>
            <a:off x="354013" y="5927514"/>
            <a:ext cx="1660138" cy="686098"/>
          </a:xfrm>
          <a:prstGeom prst="rect">
            <a:avLst/>
          </a:prstGeom>
          <a:solidFill>
            <a:schemeClr val="accent2"/>
          </a:solidFill>
        </p:spPr>
        <p:txBody>
          <a:bodyPr wrap="square" rtlCol="0">
            <a:spAutoFit/>
          </a:bodyPr>
          <a:lstStyle/>
          <a:p>
            <a:endParaRPr lang="en-US"/>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sp>
        <p:nvSpPr>
          <p:cNvPr id="12" name="Shape 64"/>
          <p:cNvSpPr>
            <a:spLocks noGrp="1"/>
          </p:cNvSpPr>
          <p:nvPr>
            <p:ph type="title"/>
          </p:nvPr>
        </p:nvSpPr>
        <p:spPr>
          <a:xfrm>
            <a:off x="457200" y="374650"/>
            <a:ext cx="8229600" cy="1143000"/>
          </a:xfrm>
        </p:spPr>
        <p:txBody>
          <a:bodyPr/>
          <a:lstStyle>
            <a:lvl1pPr defTabSz="905255">
              <a:defRPr sz="4554">
                <a:solidFill>
                  <a:srgbClr val="F9E98E"/>
                </a:solidFill>
              </a:defRPr>
            </a:lvl1pPr>
          </a:lstStyle>
          <a:p>
            <a:pPr eaLnBrk="1" hangingPunct="1">
              <a:defRPr sz="1800">
                <a:solidFill>
                  <a:srgbClr val="000000"/>
                </a:solidFill>
              </a:defRPr>
            </a:pPr>
            <a:r>
              <a:rPr lang="en-GB" sz="2400" dirty="0">
                <a:solidFill>
                  <a:srgbClr val="000000"/>
                </a:solidFill>
                <a:cs typeface="+mj-cs"/>
              </a:rPr>
              <a:t>Management and Outcomes of Congenital Anomalies in Low-, Middle- and High-Income Countries: </a:t>
            </a:r>
            <a:br>
              <a:rPr lang="en-GB" sz="2400" dirty="0">
                <a:solidFill>
                  <a:srgbClr val="000000"/>
                </a:solidFill>
                <a:cs typeface="+mj-cs"/>
              </a:rPr>
            </a:br>
            <a:r>
              <a:rPr lang="en-GB" sz="2400" dirty="0">
                <a:solidFill>
                  <a:srgbClr val="000000"/>
                </a:solidFill>
                <a:cs typeface="+mj-cs"/>
              </a:rPr>
              <a:t>A Multi-centre, International, Prospective Cohort Study</a:t>
            </a:r>
            <a:endParaRPr sz="2400" dirty="0">
              <a:solidFill>
                <a:srgbClr val="000000"/>
              </a:solidFill>
              <a:cs typeface="+mj-cs"/>
            </a:endParaRPr>
          </a:p>
        </p:txBody>
      </p:sp>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2958" y="1799578"/>
            <a:ext cx="4838083" cy="3224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8" name="Title 1"/>
          <p:cNvSpPr>
            <a:spLocks noGrp="1"/>
          </p:cNvSpPr>
          <p:nvPr>
            <p:ph type="title"/>
          </p:nvPr>
        </p:nvSpPr>
        <p:spPr>
          <a:xfrm>
            <a:off x="354013" y="434723"/>
            <a:ext cx="8229600" cy="1143000"/>
          </a:xfrm>
        </p:spPr>
        <p:txBody>
          <a:bodyPr/>
          <a:lstStyle/>
          <a:p>
            <a:r>
              <a:rPr lang="en-US" sz="3000" dirty="0">
                <a:solidFill>
                  <a:srgbClr val="000000"/>
                </a:solidFill>
              </a:rPr>
              <a:t>Patient Inclusion/ Exclusion Criteria</a:t>
            </a:r>
          </a:p>
        </p:txBody>
      </p:sp>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sp>
        <p:nvSpPr>
          <p:cNvPr id="2" name="TextBox 1">
            <a:extLst>
              <a:ext uri="{FF2B5EF4-FFF2-40B4-BE49-F238E27FC236}">
                <a16:creationId xmlns:a16="http://schemas.microsoft.com/office/drawing/2014/main" id="{71C10CB7-CF82-B94F-8824-82D3A0F8C5BA}"/>
              </a:ext>
            </a:extLst>
          </p:cNvPr>
          <p:cNvSpPr txBox="1"/>
          <p:nvPr/>
        </p:nvSpPr>
        <p:spPr>
          <a:xfrm>
            <a:off x="524311" y="1217062"/>
            <a:ext cx="8448261" cy="5170646"/>
          </a:xfrm>
          <a:prstGeom prst="rect">
            <a:avLst/>
          </a:prstGeom>
          <a:noFill/>
        </p:spPr>
        <p:txBody>
          <a:bodyPr wrap="square" rtlCol="0">
            <a:spAutoFit/>
          </a:bodyPr>
          <a:lstStyle/>
          <a:p>
            <a:r>
              <a:rPr lang="en-US" sz="2200" b="1" dirty="0">
                <a:solidFill>
                  <a:srgbClr val="000000"/>
                </a:solidFill>
              </a:rPr>
              <a:t>Inclusion:</a:t>
            </a:r>
          </a:p>
          <a:p>
            <a:pPr marL="342900" indent="-342900">
              <a:buFont typeface="Arial" panose="020B0604020202020204" pitchFamily="34" charset="0"/>
              <a:buChar char="•"/>
            </a:pPr>
            <a:endParaRPr lang="en-US" sz="2200" dirty="0">
              <a:solidFill>
                <a:srgbClr val="000000"/>
              </a:solidFill>
            </a:endParaRPr>
          </a:p>
          <a:p>
            <a:pPr marL="342900" indent="-342900">
              <a:buFont typeface="Arial" panose="020B0604020202020204" pitchFamily="34" charset="0"/>
              <a:buChar char="•"/>
            </a:pPr>
            <a:r>
              <a:rPr lang="en-US" sz="2200" dirty="0">
                <a:solidFill>
                  <a:srgbClr val="000000"/>
                </a:solidFill>
              </a:rPr>
              <a:t>Any neonate, infant or child under the age of 16-years</a:t>
            </a:r>
          </a:p>
          <a:p>
            <a:pPr marL="342900" indent="-342900">
              <a:buFont typeface="Arial" panose="020B0604020202020204" pitchFamily="34" charset="0"/>
              <a:buChar char="•"/>
            </a:pPr>
            <a:r>
              <a:rPr lang="en-US" sz="2200" dirty="0">
                <a:solidFill>
                  <a:srgbClr val="000000"/>
                </a:solidFill>
              </a:rPr>
              <a:t>Presenting for the FIRST time with their congenital anomaly</a:t>
            </a:r>
          </a:p>
          <a:p>
            <a:pPr marL="342900" indent="-342900">
              <a:buFont typeface="Arial" panose="020B0604020202020204" pitchFamily="34" charset="0"/>
              <a:buChar char="•"/>
            </a:pPr>
            <a:r>
              <a:rPr lang="en-US" sz="2200" dirty="0">
                <a:solidFill>
                  <a:srgbClr val="000000"/>
                </a:solidFill>
              </a:rPr>
              <a:t>No previous surgery for the congenital anomaly</a:t>
            </a:r>
          </a:p>
          <a:p>
            <a:pPr marL="342900" indent="-342900">
              <a:buFont typeface="Arial" panose="020B0604020202020204" pitchFamily="34" charset="0"/>
              <a:buChar char="•"/>
            </a:pPr>
            <a:r>
              <a:rPr lang="en-US" sz="2200" dirty="0">
                <a:solidFill>
                  <a:srgbClr val="000000"/>
                </a:solidFill>
              </a:rPr>
              <a:t>More than one congenital anomaly can be included in the same patient</a:t>
            </a:r>
          </a:p>
          <a:p>
            <a:pPr marL="342900" indent="-342900">
              <a:buFont typeface="Arial" panose="020B0604020202020204" pitchFamily="34" charset="0"/>
              <a:buChar char="•"/>
            </a:pPr>
            <a:r>
              <a:rPr lang="en-US" sz="2200" dirty="0">
                <a:solidFill>
                  <a:srgbClr val="000000"/>
                </a:solidFill>
              </a:rPr>
              <a:t>Patients receiving palliative or no care MUST be included</a:t>
            </a:r>
          </a:p>
          <a:p>
            <a:pPr marL="342900" indent="-342900">
              <a:buFont typeface="Arial" panose="020B0604020202020204" pitchFamily="34" charset="0"/>
              <a:buChar char="•"/>
            </a:pPr>
            <a:endParaRPr lang="en-US" sz="2200" dirty="0">
              <a:solidFill>
                <a:srgbClr val="000000"/>
              </a:solidFill>
            </a:endParaRPr>
          </a:p>
          <a:p>
            <a:r>
              <a:rPr lang="en-US" sz="2200" b="1" dirty="0">
                <a:solidFill>
                  <a:srgbClr val="000000"/>
                </a:solidFill>
              </a:rPr>
              <a:t>Exclusion:</a:t>
            </a:r>
          </a:p>
          <a:p>
            <a:endParaRPr lang="en-US" sz="2200" dirty="0">
              <a:solidFill>
                <a:srgbClr val="000000"/>
              </a:solidFill>
            </a:endParaRPr>
          </a:p>
          <a:p>
            <a:pPr marL="342900" indent="-342900">
              <a:buFont typeface="Arial" panose="020B0604020202020204" pitchFamily="34" charset="0"/>
              <a:buChar char="•"/>
            </a:pPr>
            <a:r>
              <a:rPr lang="en-US" sz="2200" dirty="0">
                <a:solidFill>
                  <a:srgbClr val="000000"/>
                </a:solidFill>
              </a:rPr>
              <a:t>Patients who have previously received surgical care for their congenital anomaly</a:t>
            </a:r>
          </a:p>
          <a:p>
            <a:pPr marL="342900" indent="-342900">
              <a:buFont typeface="Arial" panose="020B0604020202020204" pitchFamily="34" charset="0"/>
              <a:buChar char="•"/>
            </a:pPr>
            <a:endParaRPr lang="en-US" sz="2200" dirty="0">
              <a:solidFill>
                <a:srgbClr val="000000"/>
              </a:solidFill>
            </a:endParaRPr>
          </a:p>
          <a:p>
            <a:pPr marL="342900" indent="-342900">
              <a:buFont typeface="Arial" panose="020B0604020202020204" pitchFamily="34" charset="0"/>
              <a:buChar char="•"/>
            </a:pPr>
            <a:endParaRPr lang="en-US" sz="2200" dirty="0">
              <a:solidFill>
                <a:srgbClr val="000000"/>
              </a:solidFill>
            </a:endParaRPr>
          </a:p>
        </p:txBody>
      </p:sp>
    </p:spTree>
    <p:extLst>
      <p:ext uri="{BB962C8B-B14F-4D97-AF65-F5344CB8AC3E}">
        <p14:creationId xmlns:p14="http://schemas.microsoft.com/office/powerpoint/2010/main" val="2832574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8" name="Title 1"/>
          <p:cNvSpPr>
            <a:spLocks noGrp="1"/>
          </p:cNvSpPr>
          <p:nvPr>
            <p:ph type="title"/>
          </p:nvPr>
        </p:nvSpPr>
        <p:spPr>
          <a:xfrm>
            <a:off x="354013" y="434723"/>
            <a:ext cx="8229600" cy="1143000"/>
          </a:xfrm>
        </p:spPr>
        <p:txBody>
          <a:bodyPr/>
          <a:lstStyle/>
          <a:p>
            <a:r>
              <a:rPr lang="en-US" sz="3000" dirty="0">
                <a:solidFill>
                  <a:srgbClr val="000000"/>
                </a:solidFill>
              </a:rPr>
              <a:t>Methodology</a:t>
            </a:r>
          </a:p>
        </p:txBody>
      </p:sp>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sp>
        <p:nvSpPr>
          <p:cNvPr id="4" name="TextBox 3"/>
          <p:cNvSpPr txBox="1"/>
          <p:nvPr/>
        </p:nvSpPr>
        <p:spPr>
          <a:xfrm>
            <a:off x="885666" y="1314136"/>
            <a:ext cx="7166293" cy="769441"/>
          </a:xfrm>
          <a:prstGeom prst="rect">
            <a:avLst/>
          </a:prstGeom>
          <a:noFill/>
        </p:spPr>
        <p:txBody>
          <a:bodyPr wrap="square" rtlCol="0">
            <a:spAutoFit/>
          </a:bodyPr>
          <a:lstStyle/>
          <a:p>
            <a:r>
              <a:rPr lang="en-US" sz="2200" b="1" dirty="0">
                <a:solidFill>
                  <a:srgbClr val="000000"/>
                </a:solidFill>
              </a:rPr>
              <a:t>Data collection: </a:t>
            </a:r>
            <a:r>
              <a:rPr lang="en-US" sz="2200" dirty="0">
                <a:solidFill>
                  <a:srgbClr val="000000"/>
                </a:solidFill>
              </a:rPr>
              <a:t>patient demographics, diagnosis, clinical status, interventions and outcomes</a:t>
            </a:r>
          </a:p>
        </p:txBody>
      </p:sp>
      <p:pic>
        <p:nvPicPr>
          <p:cNvPr id="2" name="Picture 1">
            <a:extLst>
              <a:ext uri="{FF2B5EF4-FFF2-40B4-BE49-F238E27FC236}">
                <a16:creationId xmlns:a16="http://schemas.microsoft.com/office/drawing/2014/main" id="{DA24E0F2-394C-5449-8069-8C12D3C8DC8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4311" y="2379937"/>
            <a:ext cx="8132870" cy="2960017"/>
          </a:xfrm>
          <a:prstGeom prst="rect">
            <a:avLst/>
          </a:prstGeom>
          <a:ln>
            <a:solidFill>
              <a:schemeClr val="bg1">
                <a:lumMod val="50000"/>
              </a:schemeClr>
            </a:solidFill>
          </a:ln>
        </p:spPr>
      </p:pic>
    </p:spTree>
    <p:extLst>
      <p:ext uri="{BB962C8B-B14F-4D97-AF65-F5344CB8AC3E}">
        <p14:creationId xmlns:p14="http://schemas.microsoft.com/office/powerpoint/2010/main" val="1778797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8" name="Title 1"/>
          <p:cNvSpPr>
            <a:spLocks noGrp="1"/>
          </p:cNvSpPr>
          <p:nvPr>
            <p:ph type="title"/>
          </p:nvPr>
        </p:nvSpPr>
        <p:spPr>
          <a:xfrm>
            <a:off x="354013" y="434723"/>
            <a:ext cx="8229600" cy="1143000"/>
          </a:xfrm>
        </p:spPr>
        <p:txBody>
          <a:bodyPr/>
          <a:lstStyle/>
          <a:p>
            <a:r>
              <a:rPr lang="en-US" sz="3000" dirty="0">
                <a:solidFill>
                  <a:srgbClr val="000000"/>
                </a:solidFill>
              </a:rPr>
              <a:t>Methodology</a:t>
            </a:r>
          </a:p>
        </p:txBody>
      </p:sp>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sp>
        <p:nvSpPr>
          <p:cNvPr id="12" name="TextBox 11"/>
          <p:cNvSpPr txBox="1"/>
          <p:nvPr/>
        </p:nvSpPr>
        <p:spPr>
          <a:xfrm>
            <a:off x="524311" y="1143557"/>
            <a:ext cx="8202293" cy="5847755"/>
          </a:xfrm>
          <a:prstGeom prst="rect">
            <a:avLst/>
          </a:prstGeom>
          <a:noFill/>
        </p:spPr>
        <p:txBody>
          <a:bodyPr wrap="square" rtlCol="0">
            <a:spAutoFit/>
          </a:bodyPr>
          <a:lstStyle/>
          <a:p>
            <a:endParaRPr lang="en-US" sz="2200" dirty="0">
              <a:solidFill>
                <a:srgbClr val="000000"/>
              </a:solidFill>
            </a:endParaRPr>
          </a:p>
          <a:p>
            <a:r>
              <a:rPr lang="en-US" sz="2200" b="1" dirty="0">
                <a:solidFill>
                  <a:srgbClr val="000000"/>
                </a:solidFill>
              </a:rPr>
              <a:t>Primary outcome</a:t>
            </a:r>
            <a:r>
              <a:rPr lang="en-US" sz="2200" dirty="0">
                <a:solidFill>
                  <a:srgbClr val="000000"/>
                </a:solidFill>
              </a:rPr>
              <a:t>: all-cause in-hospital mortality</a:t>
            </a:r>
          </a:p>
          <a:p>
            <a:endParaRPr lang="en-US" sz="2200" dirty="0">
              <a:solidFill>
                <a:srgbClr val="000000"/>
              </a:solidFill>
            </a:endParaRPr>
          </a:p>
          <a:p>
            <a:r>
              <a:rPr lang="en-US" sz="2200" b="1" dirty="0">
                <a:solidFill>
                  <a:srgbClr val="000000"/>
                </a:solidFill>
              </a:rPr>
              <a:t>Secondary outcomes</a:t>
            </a:r>
            <a:r>
              <a:rPr lang="en-US" sz="2200" dirty="0">
                <a:solidFill>
                  <a:srgbClr val="000000"/>
                </a:solidFill>
              </a:rPr>
              <a:t>: post-operative complications</a:t>
            </a:r>
          </a:p>
          <a:p>
            <a:r>
              <a:rPr lang="en-US" sz="2200" dirty="0">
                <a:solidFill>
                  <a:srgbClr val="000000"/>
                </a:solidFill>
              </a:rPr>
              <a:t>			   condition specific outcome variables</a:t>
            </a:r>
          </a:p>
          <a:p>
            <a:endParaRPr lang="en-US" sz="2200" dirty="0">
              <a:solidFill>
                <a:srgbClr val="000000"/>
              </a:solidFill>
            </a:endParaRPr>
          </a:p>
          <a:p>
            <a:r>
              <a:rPr lang="en-US" sz="2200" dirty="0">
                <a:solidFill>
                  <a:srgbClr val="000000"/>
                </a:solidFill>
              </a:rPr>
              <a:t>Institutional data on the resources available for neonatal surgery</a:t>
            </a:r>
          </a:p>
          <a:p>
            <a:endParaRPr lang="en-US" sz="2200" dirty="0">
              <a:solidFill>
                <a:srgbClr val="000000"/>
              </a:solidFill>
            </a:endParaRPr>
          </a:p>
          <a:p>
            <a:r>
              <a:rPr lang="en-US" sz="2200" dirty="0">
                <a:solidFill>
                  <a:srgbClr val="000000"/>
                </a:solidFill>
              </a:rPr>
              <a:t>Local study approval will be required at all participating centres</a:t>
            </a:r>
          </a:p>
          <a:p>
            <a:endParaRPr lang="en-US" sz="2200" dirty="0">
              <a:solidFill>
                <a:srgbClr val="000000"/>
              </a:solidFill>
            </a:endParaRPr>
          </a:p>
          <a:p>
            <a:r>
              <a:rPr lang="en-US" sz="2200" b="1" dirty="0">
                <a:solidFill>
                  <a:srgbClr val="000000"/>
                </a:solidFill>
              </a:rPr>
              <a:t>Data analysis: </a:t>
            </a:r>
            <a:r>
              <a:rPr lang="en-US" sz="2200" dirty="0">
                <a:solidFill>
                  <a:srgbClr val="000000"/>
                </a:solidFill>
              </a:rPr>
              <a:t>Chi-squared analysis and multi-level multivariate 		  logistic regression analysis</a:t>
            </a:r>
          </a:p>
          <a:p>
            <a:endParaRPr lang="en-US" sz="2200" dirty="0">
              <a:solidFill>
                <a:srgbClr val="000000"/>
              </a:solidFill>
            </a:endParaRPr>
          </a:p>
          <a:p>
            <a:endParaRPr lang="en-US" sz="2200" dirty="0">
              <a:solidFill>
                <a:srgbClr val="000000"/>
              </a:solidFill>
            </a:endParaRPr>
          </a:p>
          <a:p>
            <a:endParaRPr lang="en-US" sz="2200" dirty="0">
              <a:solidFill>
                <a:srgbClr val="000000"/>
              </a:solidFill>
            </a:endParaRPr>
          </a:p>
          <a:p>
            <a:endParaRPr lang="en-US" sz="2200" dirty="0">
              <a:solidFill>
                <a:srgbClr val="000000"/>
              </a:solidFill>
            </a:endParaRPr>
          </a:p>
          <a:p>
            <a:endParaRPr lang="en-US" sz="2200" dirty="0">
              <a:solidFill>
                <a:srgbClr val="000000"/>
              </a:solidFill>
            </a:endParaRPr>
          </a:p>
        </p:txBody>
      </p:sp>
    </p:spTree>
    <p:extLst>
      <p:ext uri="{BB962C8B-B14F-4D97-AF65-F5344CB8AC3E}">
        <p14:creationId xmlns:p14="http://schemas.microsoft.com/office/powerpoint/2010/main" val="557617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8" name="Title 1"/>
          <p:cNvSpPr>
            <a:spLocks noGrp="1"/>
          </p:cNvSpPr>
          <p:nvPr>
            <p:ph type="title"/>
          </p:nvPr>
        </p:nvSpPr>
        <p:spPr>
          <a:xfrm>
            <a:off x="354013" y="434723"/>
            <a:ext cx="8229600" cy="1143000"/>
          </a:xfrm>
        </p:spPr>
        <p:txBody>
          <a:bodyPr/>
          <a:lstStyle/>
          <a:p>
            <a:r>
              <a:rPr lang="en-US" sz="3000" dirty="0">
                <a:solidFill>
                  <a:srgbClr val="000000"/>
                </a:solidFill>
              </a:rPr>
              <a:t>Data Validation</a:t>
            </a:r>
          </a:p>
        </p:txBody>
      </p:sp>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sp>
        <p:nvSpPr>
          <p:cNvPr id="2" name="TextBox 1">
            <a:extLst>
              <a:ext uri="{FF2B5EF4-FFF2-40B4-BE49-F238E27FC236}">
                <a16:creationId xmlns:a16="http://schemas.microsoft.com/office/drawing/2014/main" id="{2DFF10D4-0102-4746-8AA0-2C373EA65219}"/>
              </a:ext>
            </a:extLst>
          </p:cNvPr>
          <p:cNvSpPr txBox="1"/>
          <p:nvPr/>
        </p:nvSpPr>
        <p:spPr>
          <a:xfrm>
            <a:off x="448236" y="1068909"/>
            <a:ext cx="8238564" cy="4832092"/>
          </a:xfrm>
          <a:prstGeom prst="rect">
            <a:avLst/>
          </a:prstGeom>
          <a:noFill/>
        </p:spPr>
        <p:txBody>
          <a:bodyPr wrap="square" rtlCol="0">
            <a:spAutoFit/>
          </a:bodyPr>
          <a:lstStyle/>
          <a:p>
            <a:r>
              <a:rPr lang="en-US" sz="2200" b="1" dirty="0">
                <a:solidFill>
                  <a:srgbClr val="000000"/>
                </a:solidFill>
              </a:rPr>
              <a:t>Patient data:</a:t>
            </a:r>
          </a:p>
          <a:p>
            <a:pPr marL="342900" indent="-342900">
              <a:buFont typeface="Arial" panose="020B0604020202020204" pitchFamily="34" charset="0"/>
              <a:buChar char="•"/>
            </a:pPr>
            <a:endParaRPr lang="en-US" sz="2200" dirty="0">
              <a:solidFill>
                <a:srgbClr val="000000"/>
              </a:solidFill>
            </a:endParaRPr>
          </a:p>
          <a:p>
            <a:pPr marL="342900" indent="-342900">
              <a:buFont typeface="Arial" panose="020B0604020202020204" pitchFamily="34" charset="0"/>
              <a:buChar char="•"/>
            </a:pPr>
            <a:r>
              <a:rPr lang="en-US" sz="2200" dirty="0">
                <a:solidFill>
                  <a:srgbClr val="000000"/>
                </a:solidFill>
              </a:rPr>
              <a:t>10% of centres will be selected at random for patient data validation</a:t>
            </a:r>
          </a:p>
          <a:p>
            <a:pPr marL="342900" indent="-342900">
              <a:buFont typeface="Arial" panose="020B0604020202020204" pitchFamily="34" charset="0"/>
              <a:buChar char="•"/>
            </a:pPr>
            <a:r>
              <a:rPr lang="en-US" sz="2200" dirty="0">
                <a:solidFill>
                  <a:srgbClr val="000000"/>
                </a:solidFill>
              </a:rPr>
              <a:t>Independent collaborator to collect selection of the data again</a:t>
            </a:r>
          </a:p>
          <a:p>
            <a:pPr marL="342900" indent="-342900">
              <a:buFont typeface="Arial" panose="020B0604020202020204" pitchFamily="34" charset="0"/>
              <a:buChar char="•"/>
            </a:pPr>
            <a:r>
              <a:rPr lang="en-US" sz="2200" dirty="0">
                <a:solidFill>
                  <a:srgbClr val="000000"/>
                </a:solidFill>
              </a:rPr>
              <a:t>Validation data will be cross-matched with original data for accuracy </a:t>
            </a:r>
          </a:p>
          <a:p>
            <a:pPr marL="342900" indent="-342900">
              <a:buFont typeface="Arial" panose="020B0604020202020204" pitchFamily="34" charset="0"/>
              <a:buChar char="•"/>
            </a:pPr>
            <a:endParaRPr lang="en-US" sz="2200" dirty="0">
              <a:solidFill>
                <a:srgbClr val="000000"/>
              </a:solidFill>
            </a:endParaRPr>
          </a:p>
          <a:p>
            <a:r>
              <a:rPr lang="en-US" sz="2200" b="1" dirty="0">
                <a:solidFill>
                  <a:srgbClr val="000000"/>
                </a:solidFill>
              </a:rPr>
              <a:t>Institutional data:</a:t>
            </a:r>
          </a:p>
          <a:p>
            <a:endParaRPr lang="en-US" sz="2200" dirty="0">
              <a:solidFill>
                <a:srgbClr val="000000"/>
              </a:solidFill>
            </a:endParaRPr>
          </a:p>
          <a:p>
            <a:pPr marL="342900" indent="-342900">
              <a:buFont typeface="Arial" panose="020B0604020202020204" pitchFamily="34" charset="0"/>
              <a:buChar char="•"/>
            </a:pPr>
            <a:r>
              <a:rPr lang="en-US" sz="2200" dirty="0">
                <a:solidFill>
                  <a:srgbClr val="000000"/>
                </a:solidFill>
              </a:rPr>
              <a:t>Survey to be independently completed by two collaborators (study lead and one other). </a:t>
            </a:r>
          </a:p>
          <a:p>
            <a:pPr marL="342900" indent="-342900">
              <a:buFont typeface="Arial" panose="020B0604020202020204" pitchFamily="34" charset="0"/>
              <a:buChar char="•"/>
            </a:pPr>
            <a:r>
              <a:rPr lang="en-US" sz="2200" dirty="0">
                <a:solidFill>
                  <a:srgbClr val="000000"/>
                </a:solidFill>
              </a:rPr>
              <a:t>The level of agreement between the two surveys will be analysed</a:t>
            </a:r>
          </a:p>
        </p:txBody>
      </p:sp>
    </p:spTree>
    <p:extLst>
      <p:ext uri="{BB962C8B-B14F-4D97-AF65-F5344CB8AC3E}">
        <p14:creationId xmlns:p14="http://schemas.microsoft.com/office/powerpoint/2010/main" val="1192661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8" name="Title 1"/>
          <p:cNvSpPr>
            <a:spLocks noGrp="1"/>
          </p:cNvSpPr>
          <p:nvPr>
            <p:ph type="title"/>
          </p:nvPr>
        </p:nvSpPr>
        <p:spPr>
          <a:xfrm>
            <a:off x="354013" y="434723"/>
            <a:ext cx="8229600" cy="1143000"/>
          </a:xfrm>
        </p:spPr>
        <p:txBody>
          <a:bodyPr/>
          <a:lstStyle/>
          <a:p>
            <a:r>
              <a:rPr lang="en-US" sz="3000" dirty="0">
                <a:solidFill>
                  <a:srgbClr val="000000"/>
                </a:solidFill>
              </a:rPr>
              <a:t>Global PaedSurg Research Collaboration</a:t>
            </a:r>
          </a:p>
        </p:txBody>
      </p:sp>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pic>
        <p:nvPicPr>
          <p:cNvPr id="3" name="Picture 2"/>
          <p:cNvPicPr>
            <a:picLocks noChangeAspect="1"/>
          </p:cNvPicPr>
          <p:nvPr/>
        </p:nvPicPr>
        <p:blipFill>
          <a:blip r:embed="rId6"/>
          <a:stretch>
            <a:fillRect/>
          </a:stretch>
        </p:blipFill>
        <p:spPr>
          <a:xfrm>
            <a:off x="317008" y="1406952"/>
            <a:ext cx="2287618" cy="2142736"/>
          </a:xfrm>
          <a:prstGeom prst="rect">
            <a:avLst/>
          </a:prstGeom>
        </p:spPr>
      </p:pic>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59033" y="1358334"/>
            <a:ext cx="3425336" cy="2410743"/>
          </a:xfrm>
          <a:prstGeom prst="rect">
            <a:avLst/>
          </a:prstGeom>
        </p:spPr>
      </p:pic>
      <p:pic>
        <p:nvPicPr>
          <p:cNvPr id="7" name="Picture 6"/>
          <p:cNvPicPr>
            <a:picLocks noChangeAspect="1"/>
          </p:cNvPicPr>
          <p:nvPr/>
        </p:nvPicPr>
        <p:blipFill>
          <a:blip r:embed="rId8"/>
          <a:stretch>
            <a:fillRect/>
          </a:stretch>
        </p:blipFill>
        <p:spPr>
          <a:xfrm>
            <a:off x="6023427" y="1441886"/>
            <a:ext cx="2901144" cy="1992119"/>
          </a:xfrm>
          <a:prstGeom prst="rect">
            <a:avLst/>
          </a:prstGeom>
        </p:spPr>
      </p:pic>
      <p:pic>
        <p:nvPicPr>
          <p:cNvPr id="13" name="Pictur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548122" y="4675040"/>
            <a:ext cx="2439534" cy="1181100"/>
          </a:xfrm>
          <a:prstGeom prst="rect">
            <a:avLst/>
          </a:prstGeom>
        </p:spPr>
      </p:pic>
      <p:pic>
        <p:nvPicPr>
          <p:cNvPr id="14" name="Picture 1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7200" y="4317157"/>
            <a:ext cx="2451100" cy="1372616"/>
          </a:xfrm>
          <a:prstGeom prst="rect">
            <a:avLst/>
          </a:prstGeom>
        </p:spPr>
      </p:pic>
      <p:pic>
        <p:nvPicPr>
          <p:cNvPr id="12" name="Picture 11"/>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580181" y="3907064"/>
            <a:ext cx="1986429" cy="790963"/>
          </a:xfrm>
          <a:prstGeom prst="rect">
            <a:avLst/>
          </a:prstGeom>
        </p:spPr>
      </p:pic>
      <p:pic>
        <p:nvPicPr>
          <p:cNvPr id="15" name="Picture 1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730028" y="3751898"/>
            <a:ext cx="2008365" cy="2008365"/>
          </a:xfrm>
          <a:prstGeom prst="rect">
            <a:avLst/>
          </a:prstGeom>
        </p:spPr>
      </p:pic>
      <p:pic>
        <p:nvPicPr>
          <p:cNvPr id="16" name="Picture 1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001008" y="3848106"/>
            <a:ext cx="1688583" cy="938102"/>
          </a:xfrm>
          <a:prstGeom prst="rect">
            <a:avLst/>
          </a:prstGeom>
        </p:spPr>
      </p:pic>
      <p:pic>
        <p:nvPicPr>
          <p:cNvPr id="17" name="Picture 16"/>
          <p:cNvPicPr>
            <a:picLocks noChangeAspect="1"/>
          </p:cNvPicPr>
          <p:nvPr/>
        </p:nvPicPr>
        <p:blipFill>
          <a:blip r:embed="rId14"/>
          <a:stretch>
            <a:fillRect/>
          </a:stretch>
        </p:blipFill>
        <p:spPr>
          <a:xfrm>
            <a:off x="2707813" y="1482442"/>
            <a:ext cx="1612161" cy="1458730"/>
          </a:xfrm>
          <a:prstGeom prst="rect">
            <a:avLst/>
          </a:prstGeom>
        </p:spPr>
      </p:pic>
    </p:spTree>
    <p:extLst>
      <p:ext uri="{BB962C8B-B14F-4D97-AF65-F5344CB8AC3E}">
        <p14:creationId xmlns:p14="http://schemas.microsoft.com/office/powerpoint/2010/main" val="1958216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sp>
        <p:nvSpPr>
          <p:cNvPr id="12" name="Title 1">
            <a:extLst>
              <a:ext uri="{FF2B5EF4-FFF2-40B4-BE49-F238E27FC236}">
                <a16:creationId xmlns:a16="http://schemas.microsoft.com/office/drawing/2014/main" id="{1E6B5F49-337F-7C46-8540-9BCD790EA99B}"/>
              </a:ext>
            </a:extLst>
          </p:cNvPr>
          <p:cNvSpPr>
            <a:spLocks noGrp="1"/>
          </p:cNvSpPr>
          <p:nvPr>
            <p:ph type="title"/>
          </p:nvPr>
        </p:nvSpPr>
        <p:spPr>
          <a:xfrm>
            <a:off x="354013" y="434723"/>
            <a:ext cx="8229600" cy="1143000"/>
          </a:xfrm>
        </p:spPr>
        <p:txBody>
          <a:bodyPr/>
          <a:lstStyle/>
          <a:p>
            <a:r>
              <a:rPr lang="en-US" sz="3000" dirty="0">
                <a:solidFill>
                  <a:srgbClr val="000000"/>
                </a:solidFill>
              </a:rPr>
              <a:t>Global PaedSurg Research Collaboration</a:t>
            </a:r>
          </a:p>
        </p:txBody>
      </p:sp>
      <p:pic>
        <p:nvPicPr>
          <p:cNvPr id="13" name="Picture 12">
            <a:extLst>
              <a:ext uri="{FF2B5EF4-FFF2-40B4-BE49-F238E27FC236}">
                <a16:creationId xmlns:a16="http://schemas.microsoft.com/office/drawing/2014/main" id="{DFACA6DE-9AA6-4044-8491-46ADAF2C09E2}"/>
              </a:ext>
            </a:extLst>
          </p:cNvPr>
          <p:cNvPicPr>
            <a:picLocks noChangeAspect="1"/>
          </p:cNvPicPr>
          <p:nvPr/>
        </p:nvPicPr>
        <p:blipFill>
          <a:blip r:embed="rId6"/>
          <a:stretch>
            <a:fillRect/>
          </a:stretch>
        </p:blipFill>
        <p:spPr>
          <a:xfrm>
            <a:off x="151278" y="1143361"/>
            <a:ext cx="8841443" cy="4047071"/>
          </a:xfrm>
          <a:prstGeom prst="rect">
            <a:avLst/>
          </a:prstGeom>
        </p:spPr>
      </p:pic>
      <p:sp>
        <p:nvSpPr>
          <p:cNvPr id="3" name="TextBox 2">
            <a:extLst>
              <a:ext uri="{FF2B5EF4-FFF2-40B4-BE49-F238E27FC236}">
                <a16:creationId xmlns:a16="http://schemas.microsoft.com/office/drawing/2014/main" id="{E02F3A22-C765-9E48-AE13-043614575595}"/>
              </a:ext>
            </a:extLst>
          </p:cNvPr>
          <p:cNvSpPr txBox="1"/>
          <p:nvPr/>
        </p:nvSpPr>
        <p:spPr>
          <a:xfrm>
            <a:off x="1572061" y="5284984"/>
            <a:ext cx="6496971" cy="461665"/>
          </a:xfrm>
          <a:prstGeom prst="rect">
            <a:avLst/>
          </a:prstGeom>
          <a:noFill/>
        </p:spPr>
        <p:txBody>
          <a:bodyPr wrap="none" rtlCol="0">
            <a:spAutoFit/>
          </a:bodyPr>
          <a:lstStyle/>
          <a:p>
            <a:r>
              <a:rPr lang="en-US" sz="2400" b="1" dirty="0">
                <a:solidFill>
                  <a:srgbClr val="000000"/>
                </a:solidFill>
              </a:rPr>
              <a:t>Over 1200 collaborators from 110 countries</a:t>
            </a:r>
          </a:p>
        </p:txBody>
      </p:sp>
    </p:spTree>
    <p:extLst>
      <p:ext uri="{BB962C8B-B14F-4D97-AF65-F5344CB8AC3E}">
        <p14:creationId xmlns:p14="http://schemas.microsoft.com/office/powerpoint/2010/main" val="819283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8" name="Title 1"/>
          <p:cNvSpPr>
            <a:spLocks noGrp="1"/>
          </p:cNvSpPr>
          <p:nvPr>
            <p:ph type="title"/>
          </p:nvPr>
        </p:nvSpPr>
        <p:spPr>
          <a:xfrm>
            <a:off x="354013" y="434723"/>
            <a:ext cx="8229600" cy="1143000"/>
          </a:xfrm>
        </p:spPr>
        <p:txBody>
          <a:bodyPr/>
          <a:lstStyle/>
          <a:p>
            <a:r>
              <a:rPr lang="en-US" sz="3000" dirty="0">
                <a:solidFill>
                  <a:srgbClr val="000000"/>
                </a:solidFill>
              </a:rPr>
              <a:t>Collaborator &amp; Hospital Inclusion Criteria</a:t>
            </a:r>
          </a:p>
        </p:txBody>
      </p:sp>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sp>
        <p:nvSpPr>
          <p:cNvPr id="2" name="TextBox 1">
            <a:extLst>
              <a:ext uri="{FF2B5EF4-FFF2-40B4-BE49-F238E27FC236}">
                <a16:creationId xmlns:a16="http://schemas.microsoft.com/office/drawing/2014/main" id="{5B7E09A9-0F38-F646-A997-6FEA336235BB}"/>
              </a:ext>
            </a:extLst>
          </p:cNvPr>
          <p:cNvSpPr txBox="1"/>
          <p:nvPr/>
        </p:nvSpPr>
        <p:spPr>
          <a:xfrm>
            <a:off x="448236" y="1592222"/>
            <a:ext cx="8176875" cy="3139321"/>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rgbClr val="000000"/>
                </a:solidFill>
              </a:rPr>
              <a:t>Any healthcare professional/ hospital caring for one or more of the patients to be included in the study</a:t>
            </a:r>
          </a:p>
          <a:p>
            <a:pPr marL="342900" indent="-342900">
              <a:buFont typeface="Arial" panose="020B0604020202020204" pitchFamily="34" charset="0"/>
              <a:buChar char="•"/>
            </a:pPr>
            <a:endParaRPr lang="en-US" sz="2200" dirty="0">
              <a:solidFill>
                <a:srgbClr val="000000"/>
              </a:solidFill>
            </a:endParaRPr>
          </a:p>
          <a:p>
            <a:pPr marL="342900" indent="-342900">
              <a:buFont typeface="Arial" panose="020B0604020202020204" pitchFamily="34" charset="0"/>
              <a:buChar char="•"/>
            </a:pPr>
            <a:r>
              <a:rPr lang="en-US" sz="2200" dirty="0">
                <a:solidFill>
                  <a:srgbClr val="000000"/>
                </a:solidFill>
              </a:rPr>
              <a:t>Juniors require permission from the senior surgeon or physician in the team who oversees patient care</a:t>
            </a:r>
          </a:p>
          <a:p>
            <a:pPr marL="342900" indent="-342900">
              <a:buFont typeface="Arial" panose="020B0604020202020204" pitchFamily="34" charset="0"/>
              <a:buChar char="•"/>
            </a:pPr>
            <a:endParaRPr lang="en-US" sz="2200" dirty="0">
              <a:solidFill>
                <a:srgbClr val="000000"/>
              </a:solidFill>
            </a:endParaRPr>
          </a:p>
          <a:p>
            <a:pPr marL="342900" indent="-342900">
              <a:buFont typeface="Arial" panose="020B0604020202020204" pitchFamily="34" charset="0"/>
              <a:buChar char="•"/>
            </a:pPr>
            <a:r>
              <a:rPr lang="en-US" sz="2200" dirty="0">
                <a:solidFill>
                  <a:srgbClr val="000000"/>
                </a:solidFill>
              </a:rPr>
              <a:t>Senior healthcare professional should be a member of the team and hold responsibility for the data collection process, accuracy and completeness</a:t>
            </a:r>
          </a:p>
        </p:txBody>
      </p:sp>
    </p:spTree>
    <p:extLst>
      <p:ext uri="{BB962C8B-B14F-4D97-AF65-F5344CB8AC3E}">
        <p14:creationId xmlns:p14="http://schemas.microsoft.com/office/powerpoint/2010/main" val="3455718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8" name="Title 1"/>
          <p:cNvSpPr>
            <a:spLocks noGrp="1"/>
          </p:cNvSpPr>
          <p:nvPr>
            <p:ph type="title"/>
          </p:nvPr>
        </p:nvSpPr>
        <p:spPr>
          <a:xfrm>
            <a:off x="354013" y="434723"/>
            <a:ext cx="8229600" cy="1143000"/>
          </a:xfrm>
        </p:spPr>
        <p:txBody>
          <a:bodyPr/>
          <a:lstStyle/>
          <a:p>
            <a:r>
              <a:rPr lang="en-US" sz="3000" dirty="0">
                <a:solidFill>
                  <a:srgbClr val="000000"/>
                </a:solidFill>
              </a:rPr>
              <a:t>Team Structure</a:t>
            </a:r>
          </a:p>
        </p:txBody>
      </p:sp>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sp>
        <p:nvSpPr>
          <p:cNvPr id="2" name="TextBox 1">
            <a:extLst>
              <a:ext uri="{FF2B5EF4-FFF2-40B4-BE49-F238E27FC236}">
                <a16:creationId xmlns:a16="http://schemas.microsoft.com/office/drawing/2014/main" id="{00ED3C88-180B-0C49-9EF8-53CB9A05001A}"/>
              </a:ext>
            </a:extLst>
          </p:cNvPr>
          <p:cNvSpPr txBox="1"/>
          <p:nvPr/>
        </p:nvSpPr>
        <p:spPr>
          <a:xfrm>
            <a:off x="524311" y="1338470"/>
            <a:ext cx="8100801" cy="3477875"/>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rgbClr val="000000"/>
                </a:solidFill>
              </a:rPr>
              <a:t>3 collaborators per team per month of data collection</a:t>
            </a:r>
          </a:p>
          <a:p>
            <a:pPr marL="342900" indent="-342900">
              <a:buFont typeface="Arial" panose="020B0604020202020204" pitchFamily="34" charset="0"/>
              <a:buChar char="•"/>
            </a:pPr>
            <a:endParaRPr lang="en-US" sz="2200" dirty="0">
              <a:solidFill>
                <a:srgbClr val="000000"/>
              </a:solidFill>
            </a:endParaRPr>
          </a:p>
          <a:p>
            <a:pPr marL="342900" indent="-342900">
              <a:buFont typeface="Arial" panose="020B0604020202020204" pitchFamily="34" charset="0"/>
              <a:buChar char="•"/>
            </a:pPr>
            <a:r>
              <a:rPr lang="en-US" sz="2200" dirty="0">
                <a:solidFill>
                  <a:srgbClr val="000000"/>
                </a:solidFill>
              </a:rPr>
              <a:t>One team for up to 7-months or multiple teams over 1-month each</a:t>
            </a:r>
          </a:p>
          <a:p>
            <a:pPr marL="342900" indent="-342900">
              <a:buFont typeface="Arial" panose="020B0604020202020204" pitchFamily="34" charset="0"/>
              <a:buChar char="•"/>
            </a:pPr>
            <a:endParaRPr lang="en-US" sz="2200" dirty="0">
              <a:solidFill>
                <a:srgbClr val="000000"/>
              </a:solidFill>
            </a:endParaRPr>
          </a:p>
          <a:p>
            <a:pPr marL="342900" indent="-342900">
              <a:buFont typeface="Arial" panose="020B0604020202020204" pitchFamily="34" charset="0"/>
              <a:buChar char="•"/>
            </a:pPr>
            <a:r>
              <a:rPr lang="en-US" sz="2200" dirty="0">
                <a:solidFill>
                  <a:srgbClr val="000000"/>
                </a:solidFill>
              </a:rPr>
              <a:t>Data collection will start on the 1</a:t>
            </a:r>
            <a:r>
              <a:rPr lang="en-US" sz="2200" baseline="30000" dirty="0">
                <a:solidFill>
                  <a:srgbClr val="000000"/>
                </a:solidFill>
              </a:rPr>
              <a:t>st</a:t>
            </a:r>
            <a:r>
              <a:rPr lang="en-US" sz="2200" dirty="0">
                <a:solidFill>
                  <a:srgbClr val="000000"/>
                </a:solidFill>
              </a:rPr>
              <a:t> day of the month and end on the last. Each patient will have the month in which their data was collected recorded. </a:t>
            </a:r>
          </a:p>
          <a:p>
            <a:pPr marL="342900" indent="-342900">
              <a:buFont typeface="Arial" panose="020B0604020202020204" pitchFamily="34" charset="0"/>
              <a:buChar char="•"/>
            </a:pPr>
            <a:endParaRPr lang="en-US" sz="2200" dirty="0">
              <a:solidFill>
                <a:srgbClr val="000000"/>
              </a:solidFill>
            </a:endParaRPr>
          </a:p>
          <a:p>
            <a:pPr marL="342900" indent="-342900">
              <a:buFont typeface="Arial" panose="020B0604020202020204" pitchFamily="34" charset="0"/>
              <a:buChar char="•"/>
            </a:pPr>
            <a:r>
              <a:rPr lang="en-US" sz="2200" dirty="0">
                <a:solidFill>
                  <a:srgbClr val="000000"/>
                </a:solidFill>
              </a:rPr>
              <a:t>Minimum duration of data collection = 1 month </a:t>
            </a:r>
          </a:p>
        </p:txBody>
      </p:sp>
    </p:spTree>
    <p:extLst>
      <p:ext uri="{BB962C8B-B14F-4D97-AF65-F5344CB8AC3E}">
        <p14:creationId xmlns:p14="http://schemas.microsoft.com/office/powerpoint/2010/main" val="496011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pic>
        <p:nvPicPr>
          <p:cNvPr id="12" name="Picture 11">
            <a:extLst>
              <a:ext uri="{FF2B5EF4-FFF2-40B4-BE49-F238E27FC236}">
                <a16:creationId xmlns:a16="http://schemas.microsoft.com/office/drawing/2014/main" id="{7E100FC2-2DF9-D343-BC61-9BF97F4FA4B7}"/>
              </a:ext>
            </a:extLst>
          </p:cNvPr>
          <p:cNvPicPr>
            <a:picLocks noChangeAspect="1"/>
          </p:cNvPicPr>
          <p:nvPr/>
        </p:nvPicPr>
        <p:blipFill>
          <a:blip r:embed="rId6"/>
          <a:stretch>
            <a:fillRect/>
          </a:stretch>
        </p:blipFill>
        <p:spPr>
          <a:xfrm>
            <a:off x="272683" y="430474"/>
            <a:ext cx="8598634" cy="4243361"/>
          </a:xfrm>
          <a:prstGeom prst="rect">
            <a:avLst/>
          </a:prstGeom>
        </p:spPr>
      </p:pic>
    </p:spTree>
    <p:extLst>
      <p:ext uri="{BB962C8B-B14F-4D97-AF65-F5344CB8AC3E}">
        <p14:creationId xmlns:p14="http://schemas.microsoft.com/office/powerpoint/2010/main" val="2188584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pic>
        <p:nvPicPr>
          <p:cNvPr id="2" name="Picture 1">
            <a:extLst>
              <a:ext uri="{FF2B5EF4-FFF2-40B4-BE49-F238E27FC236}">
                <a16:creationId xmlns:a16="http://schemas.microsoft.com/office/drawing/2014/main" id="{8C85B952-1223-6F4B-BBA8-077B948217DA}"/>
              </a:ext>
            </a:extLst>
          </p:cNvPr>
          <p:cNvPicPr>
            <a:picLocks noChangeAspect="1"/>
          </p:cNvPicPr>
          <p:nvPr/>
        </p:nvPicPr>
        <p:blipFill>
          <a:blip r:embed="rId6"/>
          <a:stretch>
            <a:fillRect/>
          </a:stretch>
        </p:blipFill>
        <p:spPr>
          <a:xfrm>
            <a:off x="0" y="650974"/>
            <a:ext cx="9017413" cy="4697578"/>
          </a:xfrm>
          <a:prstGeom prst="rect">
            <a:avLst/>
          </a:prstGeom>
        </p:spPr>
      </p:pic>
    </p:spTree>
    <p:extLst>
      <p:ext uri="{BB962C8B-B14F-4D97-AF65-F5344CB8AC3E}">
        <p14:creationId xmlns:p14="http://schemas.microsoft.com/office/powerpoint/2010/main" val="294907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8" name="Title 1"/>
          <p:cNvSpPr>
            <a:spLocks noGrp="1"/>
          </p:cNvSpPr>
          <p:nvPr>
            <p:ph type="title"/>
          </p:nvPr>
        </p:nvSpPr>
        <p:spPr>
          <a:xfrm>
            <a:off x="354013" y="434723"/>
            <a:ext cx="8229600" cy="1143000"/>
          </a:xfrm>
        </p:spPr>
        <p:txBody>
          <a:bodyPr/>
          <a:lstStyle/>
          <a:p>
            <a:r>
              <a:rPr lang="en-US" sz="3000" dirty="0">
                <a:solidFill>
                  <a:srgbClr val="000000"/>
                </a:solidFill>
              </a:rPr>
              <a:t>Congenital Anomalies Globally</a:t>
            </a:r>
          </a:p>
        </p:txBody>
      </p:sp>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sp>
        <p:nvSpPr>
          <p:cNvPr id="2" name="TextBox 1"/>
          <p:cNvSpPr txBox="1"/>
          <p:nvPr/>
        </p:nvSpPr>
        <p:spPr>
          <a:xfrm>
            <a:off x="773229" y="1441886"/>
            <a:ext cx="473206" cy="1615827"/>
          </a:xfrm>
          <a:prstGeom prst="rect">
            <a:avLst/>
          </a:prstGeom>
          <a:noFill/>
        </p:spPr>
        <p:txBody>
          <a:bodyPr wrap="none" rtlCol="0">
            <a:spAutoFit/>
          </a:bodyPr>
          <a:lstStyle/>
          <a:p>
            <a:pPr marL="285750" indent="-285750">
              <a:lnSpc>
                <a:spcPct val="150000"/>
              </a:lnSpc>
              <a:buFont typeface="Arial" charset="0"/>
              <a:buChar char="•"/>
            </a:pPr>
            <a:endParaRPr lang="en-US" sz="2200" dirty="0">
              <a:solidFill>
                <a:srgbClr val="000000"/>
              </a:solidFill>
            </a:endParaRPr>
          </a:p>
          <a:p>
            <a:pPr marL="285750" indent="-285750">
              <a:lnSpc>
                <a:spcPct val="150000"/>
              </a:lnSpc>
              <a:buFont typeface="Arial" charset="0"/>
              <a:buChar char="•"/>
            </a:pPr>
            <a:endParaRPr lang="en-US" sz="2200" dirty="0">
              <a:solidFill>
                <a:srgbClr val="000000"/>
              </a:solidFill>
            </a:endParaRPr>
          </a:p>
          <a:p>
            <a:pPr marL="285750" indent="-285750">
              <a:lnSpc>
                <a:spcPct val="150000"/>
              </a:lnSpc>
              <a:buFont typeface="Arial" charset="0"/>
              <a:buChar char="•"/>
            </a:pPr>
            <a:endParaRPr lang="en-US" sz="2200" dirty="0">
              <a:solidFill>
                <a:srgbClr val="000000"/>
              </a:solidFill>
            </a:endParaRPr>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grpSp>
        <p:nvGrpSpPr>
          <p:cNvPr id="12" name="Group 11"/>
          <p:cNvGrpSpPr/>
          <p:nvPr/>
        </p:nvGrpSpPr>
        <p:grpSpPr>
          <a:xfrm>
            <a:off x="524311" y="1516034"/>
            <a:ext cx="8177213" cy="2548842"/>
            <a:chOff x="448236" y="1458510"/>
            <a:chExt cx="8426825" cy="2463308"/>
          </a:xfrm>
        </p:grpSpPr>
        <p:sp>
          <p:nvSpPr>
            <p:cNvPr id="13" name="TextBox 12"/>
            <p:cNvSpPr txBox="1"/>
            <p:nvPr/>
          </p:nvSpPr>
          <p:spPr>
            <a:xfrm>
              <a:off x="7777874" y="3713604"/>
              <a:ext cx="989839" cy="208214"/>
            </a:xfrm>
            <a:prstGeom prst="rect">
              <a:avLst/>
            </a:prstGeom>
            <a:noFill/>
          </p:spPr>
          <p:txBody>
            <a:bodyPr wrap="none" rtlCol="0">
              <a:spAutoFit/>
            </a:bodyPr>
            <a:lstStyle/>
            <a:p>
              <a:r>
                <a:rPr lang="en-US" sz="800" dirty="0">
                  <a:solidFill>
                    <a:srgbClr val="000000"/>
                  </a:solidFill>
                </a:rPr>
                <a:t>GBD Study 2015</a:t>
              </a:r>
            </a:p>
          </p:txBody>
        </p:sp>
        <p:grpSp>
          <p:nvGrpSpPr>
            <p:cNvPr id="14" name="Group 13"/>
            <p:cNvGrpSpPr/>
            <p:nvPr/>
          </p:nvGrpSpPr>
          <p:grpSpPr>
            <a:xfrm>
              <a:off x="448236" y="1458510"/>
              <a:ext cx="8426825" cy="2232378"/>
              <a:chOff x="497256" y="1759245"/>
              <a:chExt cx="8426825" cy="2232378"/>
            </a:xfrm>
          </p:grpSpPr>
          <p:pic>
            <p:nvPicPr>
              <p:cNvPr id="15"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97256" y="1759245"/>
                <a:ext cx="8198508" cy="2232378"/>
              </a:xfrm>
              <a:prstGeom prst="rect">
                <a:avLst/>
              </a:prstGeom>
              <a:noFill/>
              <a:ln>
                <a:solidFill>
                  <a:schemeClr val="accent1">
                    <a:lumMod val="95000"/>
                  </a:schemeClr>
                </a:solidFill>
              </a:ln>
              <a:extLst>
                <a:ext uri="{909E8E84-426E-40DD-AFC4-6F175D3DCCD1}">
                  <a14:hiddenFill xmlns:a14="http://schemas.microsoft.com/office/drawing/2010/main">
                    <a:solidFill>
                      <a:srgbClr val="FFFFFF"/>
                    </a:solidFill>
                  </a14:hiddenFill>
                </a:ext>
              </a:extLst>
            </p:spPr>
          </p:pic>
          <p:sp>
            <p:nvSpPr>
              <p:cNvPr id="16" name="Oval 15"/>
              <p:cNvSpPr/>
              <p:nvPr/>
            </p:nvSpPr>
            <p:spPr>
              <a:xfrm>
                <a:off x="5798916" y="2743200"/>
                <a:ext cx="3125165" cy="717631"/>
              </a:xfrm>
              <a:prstGeom prst="ellipse">
                <a:avLst/>
              </a:prstGeom>
              <a:noFill/>
              <a:ln w="190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 name="TextBox 2"/>
          <p:cNvSpPr txBox="1"/>
          <p:nvPr/>
        </p:nvSpPr>
        <p:spPr>
          <a:xfrm>
            <a:off x="8991600" y="-698500"/>
            <a:ext cx="184731" cy="369332"/>
          </a:xfrm>
          <a:prstGeom prst="rect">
            <a:avLst/>
          </a:prstGeom>
          <a:noFill/>
        </p:spPr>
        <p:txBody>
          <a:bodyPr wrap="none" rtlCol="0">
            <a:spAutoFit/>
          </a:bodyPr>
          <a:lstStyle/>
          <a:p>
            <a:endParaRPr lang="en-US" dirty="0"/>
          </a:p>
        </p:txBody>
      </p:sp>
      <p:sp>
        <p:nvSpPr>
          <p:cNvPr id="4" name="TextBox 3"/>
          <p:cNvSpPr txBox="1"/>
          <p:nvPr/>
        </p:nvSpPr>
        <p:spPr>
          <a:xfrm>
            <a:off x="524311" y="4113411"/>
            <a:ext cx="8459367" cy="1446550"/>
          </a:xfrm>
          <a:prstGeom prst="rect">
            <a:avLst/>
          </a:prstGeom>
          <a:noFill/>
        </p:spPr>
        <p:txBody>
          <a:bodyPr wrap="none" rtlCol="0">
            <a:spAutoFit/>
          </a:bodyPr>
          <a:lstStyle/>
          <a:p>
            <a:r>
              <a:rPr lang="en-US" sz="2200" dirty="0">
                <a:solidFill>
                  <a:srgbClr val="000000"/>
                </a:solidFill>
              </a:rPr>
              <a:t>2015:</a:t>
            </a:r>
          </a:p>
          <a:p>
            <a:r>
              <a:rPr lang="en-US" sz="2200" dirty="0">
                <a:solidFill>
                  <a:srgbClr val="000000"/>
                </a:solidFill>
              </a:rPr>
              <a:t>434,000 deaths from congenital anomalies in &lt; 5-yr olds</a:t>
            </a:r>
          </a:p>
          <a:p>
            <a:r>
              <a:rPr lang="en-US" sz="2200" dirty="0">
                <a:solidFill>
                  <a:srgbClr val="000000"/>
                </a:solidFill>
              </a:rPr>
              <a:t>420,000 (97%) deaths were in low and middle-income countries</a:t>
            </a:r>
          </a:p>
          <a:p>
            <a:r>
              <a:rPr lang="en-US" sz="2200" dirty="0">
                <a:solidFill>
                  <a:srgbClr val="000000"/>
                </a:solidFill>
              </a:rPr>
              <a:t>  14,000 (3%) in high-income countries </a:t>
            </a:r>
          </a:p>
        </p:txBody>
      </p:sp>
    </p:spTree>
    <p:extLst>
      <p:ext uri="{BB962C8B-B14F-4D97-AF65-F5344CB8AC3E}">
        <p14:creationId xmlns:p14="http://schemas.microsoft.com/office/powerpoint/2010/main" val="672401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sp>
        <p:nvSpPr>
          <p:cNvPr id="2" name="TextBox 1"/>
          <p:cNvSpPr txBox="1"/>
          <p:nvPr/>
        </p:nvSpPr>
        <p:spPr>
          <a:xfrm>
            <a:off x="1572061" y="512098"/>
            <a:ext cx="6070893" cy="537391"/>
          </a:xfrm>
          <a:prstGeom prst="rect">
            <a:avLst/>
          </a:prstGeom>
          <a:noFill/>
        </p:spPr>
        <p:txBody>
          <a:bodyPr wrap="none" rtlCol="0">
            <a:spAutoFit/>
          </a:bodyPr>
          <a:lstStyle/>
          <a:p>
            <a:pPr>
              <a:lnSpc>
                <a:spcPct val="150000"/>
              </a:lnSpc>
            </a:pPr>
            <a:r>
              <a:rPr lang="en-US" sz="2200" dirty="0">
                <a:solidFill>
                  <a:srgbClr val="000000"/>
                </a:solidFill>
              </a:rPr>
              <a:t>All collaborators as PubMed Citable co-authors</a:t>
            </a:r>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pic>
        <p:nvPicPr>
          <p:cNvPr id="3" name="Picture 2"/>
          <p:cNvPicPr>
            <a:picLocks noChangeAspect="1"/>
          </p:cNvPicPr>
          <p:nvPr/>
        </p:nvPicPr>
        <p:blipFill>
          <a:blip r:embed="rId6"/>
          <a:stretch>
            <a:fillRect/>
          </a:stretch>
        </p:blipFill>
        <p:spPr>
          <a:xfrm>
            <a:off x="2032000" y="1631487"/>
            <a:ext cx="5080000" cy="3251200"/>
          </a:xfrm>
          <a:prstGeom prst="rect">
            <a:avLst/>
          </a:prstGeom>
        </p:spPr>
      </p:pic>
    </p:spTree>
    <p:extLst>
      <p:ext uri="{BB962C8B-B14F-4D97-AF65-F5344CB8AC3E}">
        <p14:creationId xmlns:p14="http://schemas.microsoft.com/office/powerpoint/2010/main" val="657702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8" name="Title 1"/>
          <p:cNvSpPr>
            <a:spLocks noGrp="1"/>
          </p:cNvSpPr>
          <p:nvPr>
            <p:ph type="title"/>
          </p:nvPr>
        </p:nvSpPr>
        <p:spPr>
          <a:xfrm>
            <a:off x="457200" y="437853"/>
            <a:ext cx="8229600" cy="1143000"/>
          </a:xfrm>
        </p:spPr>
        <p:txBody>
          <a:bodyPr/>
          <a:lstStyle/>
          <a:p>
            <a:r>
              <a:rPr lang="en-US" sz="3000" dirty="0">
                <a:solidFill>
                  <a:srgbClr val="000000"/>
                </a:solidFill>
              </a:rPr>
              <a:t>Benefits to Collaborators</a:t>
            </a:r>
          </a:p>
        </p:txBody>
      </p:sp>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sp>
        <p:nvSpPr>
          <p:cNvPr id="7" name="Rectangle 6">
            <a:extLst>
              <a:ext uri="{FF2B5EF4-FFF2-40B4-BE49-F238E27FC236}">
                <a16:creationId xmlns:a16="http://schemas.microsoft.com/office/drawing/2014/main" id="{383B18EB-E36C-924A-8D70-DFEDEAAB0605}"/>
              </a:ext>
            </a:extLst>
          </p:cNvPr>
          <p:cNvSpPr/>
          <p:nvPr/>
        </p:nvSpPr>
        <p:spPr>
          <a:xfrm>
            <a:off x="354013" y="1189434"/>
            <a:ext cx="8563242" cy="4493538"/>
          </a:xfrm>
          <a:prstGeom prst="rect">
            <a:avLst/>
          </a:prstGeom>
        </p:spPr>
        <p:txBody>
          <a:bodyPr wrap="square" anchor="t">
            <a:spAutoFit/>
          </a:bodyPr>
          <a:lstStyle/>
          <a:p>
            <a:pPr marL="342900" lvl="0" indent="-342900">
              <a:spcAft>
                <a:spcPts val="0"/>
              </a:spcAft>
              <a:buFont typeface="Symbol" pitchFamily="2" charset="2"/>
              <a:buChar char=""/>
            </a:pPr>
            <a:r>
              <a:rPr lang="en-GB" sz="2200" dirty="0">
                <a:solidFill>
                  <a:srgbClr val="000000"/>
                </a:solidFill>
                <a:latin typeface="+mn-lt"/>
                <a:ea typeface="Times New Roman" panose="02020603050405020304" pitchFamily="18" charset="0"/>
                <a:cs typeface="Calibri" panose="020F0502020204030204" pitchFamily="34" charset="0"/>
              </a:rPr>
              <a:t>Participation in a </a:t>
            </a:r>
            <a:r>
              <a:rPr lang="en-GB" sz="2200" dirty="0">
                <a:solidFill>
                  <a:srgbClr val="FF0000"/>
                </a:solidFill>
                <a:latin typeface="+mn-lt"/>
                <a:ea typeface="Times New Roman" panose="02020603050405020304" pitchFamily="18" charset="0"/>
                <a:cs typeface="Calibri" panose="020F0502020204030204" pitchFamily="34" charset="0"/>
              </a:rPr>
              <a:t>high impact international research study</a:t>
            </a:r>
            <a:r>
              <a:rPr lang="en-GB" sz="2200" dirty="0">
                <a:solidFill>
                  <a:srgbClr val="000000"/>
                </a:solidFill>
                <a:latin typeface="+mn-lt"/>
                <a:ea typeface="Times New Roman" panose="02020603050405020304" pitchFamily="18" charset="0"/>
                <a:cs typeface="Calibri" panose="020F0502020204030204" pitchFamily="34" charset="0"/>
              </a:rPr>
              <a:t>.</a:t>
            </a:r>
            <a:endParaRPr lang="en-GB" sz="2200" dirty="0">
              <a:solidFill>
                <a:srgbClr val="000000"/>
              </a:solidFill>
              <a:latin typeface="+mn-lt"/>
              <a:ea typeface="Times New Roman" panose="02020603050405020304" pitchFamily="18" charset="0"/>
            </a:endParaRPr>
          </a:p>
          <a:p>
            <a:pPr marL="342900" lvl="0" indent="-342900">
              <a:spcAft>
                <a:spcPts val="0"/>
              </a:spcAft>
              <a:buFont typeface="Symbol" pitchFamily="2" charset="2"/>
              <a:buChar char=""/>
            </a:pPr>
            <a:r>
              <a:rPr lang="en-GB" sz="2200" dirty="0">
                <a:solidFill>
                  <a:srgbClr val="FF0000"/>
                </a:solidFill>
                <a:latin typeface="+mn-lt"/>
                <a:ea typeface="Times New Roman" panose="02020603050405020304" pitchFamily="18" charset="0"/>
                <a:cs typeface="Calibri" panose="020F0502020204030204" pitchFamily="34" charset="0"/>
              </a:rPr>
              <a:t>Co-authorship</a:t>
            </a:r>
            <a:r>
              <a:rPr lang="en-GB" sz="2200" dirty="0">
                <a:solidFill>
                  <a:srgbClr val="000000"/>
                </a:solidFill>
                <a:latin typeface="+mn-lt"/>
                <a:ea typeface="Times New Roman" panose="02020603050405020304" pitchFamily="18" charset="0"/>
                <a:cs typeface="Calibri" panose="020F0502020204030204" pitchFamily="34" charset="0"/>
              </a:rPr>
              <a:t> on all international presentations and publications</a:t>
            </a:r>
          </a:p>
          <a:p>
            <a:pPr marL="342900" lvl="0" indent="-342900">
              <a:spcAft>
                <a:spcPts val="0"/>
              </a:spcAft>
              <a:buFont typeface="Symbol" pitchFamily="2" charset="2"/>
              <a:buChar char=""/>
            </a:pPr>
            <a:r>
              <a:rPr lang="en-GB" sz="2200" dirty="0">
                <a:solidFill>
                  <a:srgbClr val="000000"/>
                </a:solidFill>
                <a:latin typeface="+mn-lt"/>
                <a:ea typeface="Times New Roman" panose="02020603050405020304" pitchFamily="18" charset="0"/>
                <a:cs typeface="Calibri" panose="020F0502020204030204" pitchFamily="34" charset="0"/>
              </a:rPr>
              <a:t>Opportunity to </a:t>
            </a:r>
            <a:r>
              <a:rPr lang="en-GB" sz="2200" dirty="0">
                <a:solidFill>
                  <a:srgbClr val="FF0000"/>
                </a:solidFill>
                <a:latin typeface="+mn-lt"/>
                <a:ea typeface="Times New Roman" panose="02020603050405020304" pitchFamily="18" charset="0"/>
                <a:cs typeface="Calibri" panose="020F0502020204030204" pitchFamily="34" charset="0"/>
              </a:rPr>
              <a:t>present</a:t>
            </a:r>
            <a:r>
              <a:rPr lang="en-GB" sz="2200" dirty="0">
                <a:solidFill>
                  <a:srgbClr val="000000"/>
                </a:solidFill>
                <a:latin typeface="+mn-lt"/>
                <a:ea typeface="Times New Roman" panose="02020603050405020304" pitchFamily="18" charset="0"/>
                <a:cs typeface="Calibri" panose="020F0502020204030204" pitchFamily="34" charset="0"/>
              </a:rPr>
              <a:t> the study locally, nationally, internationally.</a:t>
            </a:r>
            <a:endParaRPr lang="en-GB" sz="2200" dirty="0">
              <a:solidFill>
                <a:srgbClr val="000000"/>
              </a:solidFill>
              <a:latin typeface="+mn-lt"/>
              <a:ea typeface="Times New Roman" panose="02020603050405020304" pitchFamily="18" charset="0"/>
            </a:endParaRPr>
          </a:p>
          <a:p>
            <a:pPr marL="342900" lvl="0" indent="-342900">
              <a:spcAft>
                <a:spcPts val="0"/>
              </a:spcAft>
              <a:buFont typeface="Symbol" pitchFamily="2" charset="2"/>
              <a:buChar char=""/>
            </a:pPr>
            <a:r>
              <a:rPr lang="en-GB" sz="2200" dirty="0">
                <a:solidFill>
                  <a:srgbClr val="FF0000"/>
                </a:solidFill>
                <a:latin typeface="+mn-lt"/>
                <a:ea typeface="Times New Roman" panose="02020603050405020304" pitchFamily="18" charset="0"/>
                <a:cs typeface="Calibri" panose="020F0502020204030204" pitchFamily="34" charset="0"/>
              </a:rPr>
              <a:t>Development of skills </a:t>
            </a:r>
            <a:r>
              <a:rPr lang="en-GB" sz="2200" dirty="0">
                <a:solidFill>
                  <a:srgbClr val="000000"/>
                </a:solidFill>
                <a:latin typeface="+mn-lt"/>
                <a:ea typeface="Times New Roman" panose="02020603050405020304" pitchFamily="18" charset="0"/>
                <a:cs typeface="Calibri" panose="020F0502020204030204" pitchFamily="34" charset="0"/>
              </a:rPr>
              <a:t>including applying for local study approval, patient identification, protocol application, data collection, and use of REDCap for data upload and analysis.</a:t>
            </a:r>
            <a:endParaRPr lang="en-GB" sz="2200" dirty="0">
              <a:solidFill>
                <a:srgbClr val="000000"/>
              </a:solidFill>
              <a:latin typeface="+mn-lt"/>
              <a:ea typeface="Times New Roman" panose="02020603050405020304" pitchFamily="18" charset="0"/>
            </a:endParaRPr>
          </a:p>
          <a:p>
            <a:pPr marL="342900" lvl="0" indent="-342900">
              <a:spcAft>
                <a:spcPts val="0"/>
              </a:spcAft>
              <a:buFont typeface="Symbol" pitchFamily="2" charset="2"/>
              <a:buChar char=""/>
            </a:pPr>
            <a:r>
              <a:rPr lang="en-GB" sz="2200" dirty="0">
                <a:solidFill>
                  <a:srgbClr val="000000"/>
                </a:solidFill>
                <a:latin typeface="+mn-lt"/>
                <a:ea typeface="Times New Roman" panose="02020603050405020304" pitchFamily="18" charset="0"/>
                <a:cs typeface="Calibri" panose="020F0502020204030204" pitchFamily="34" charset="0"/>
              </a:rPr>
              <a:t>Following the study, the opportunity to participate in </a:t>
            </a:r>
            <a:r>
              <a:rPr lang="en-GB" sz="2200" dirty="0">
                <a:solidFill>
                  <a:srgbClr val="FF0000"/>
                </a:solidFill>
                <a:latin typeface="+mn-lt"/>
                <a:ea typeface="Times New Roman" panose="02020603050405020304" pitchFamily="18" charset="0"/>
                <a:cs typeface="Calibri" panose="020F0502020204030204" pitchFamily="34" charset="0"/>
              </a:rPr>
              <a:t>online training </a:t>
            </a:r>
            <a:r>
              <a:rPr lang="en-GB" sz="2200" dirty="0">
                <a:solidFill>
                  <a:srgbClr val="000000"/>
                </a:solidFill>
                <a:latin typeface="+mn-lt"/>
                <a:ea typeface="Times New Roman" panose="02020603050405020304" pitchFamily="18" charset="0"/>
                <a:cs typeface="Calibri" panose="020F0502020204030204" pitchFamily="34" charset="0"/>
              </a:rPr>
              <a:t>to develop and undertake your own project using REDCap.</a:t>
            </a:r>
            <a:endParaRPr lang="en-GB" sz="2200" dirty="0">
              <a:solidFill>
                <a:srgbClr val="000000"/>
              </a:solidFill>
              <a:latin typeface="+mn-lt"/>
              <a:ea typeface="Times New Roman" panose="02020603050405020304" pitchFamily="18" charset="0"/>
            </a:endParaRPr>
          </a:p>
          <a:p>
            <a:pPr marL="342900" lvl="0" indent="-342900">
              <a:spcAft>
                <a:spcPts val="0"/>
              </a:spcAft>
              <a:buFont typeface="Symbol" pitchFamily="2" charset="2"/>
              <a:buChar char=""/>
            </a:pPr>
            <a:r>
              <a:rPr lang="en-GB" sz="2200" dirty="0">
                <a:solidFill>
                  <a:srgbClr val="000000"/>
                </a:solidFill>
                <a:latin typeface="+mn-lt"/>
                <a:ea typeface="Times New Roman" panose="02020603050405020304" pitchFamily="18" charset="0"/>
                <a:cs typeface="Calibri" panose="020F0502020204030204" pitchFamily="34" charset="0"/>
              </a:rPr>
              <a:t>Optional </a:t>
            </a:r>
            <a:r>
              <a:rPr lang="en-GB" sz="2200" dirty="0">
                <a:solidFill>
                  <a:srgbClr val="FF0000"/>
                </a:solidFill>
                <a:latin typeface="+mn-lt"/>
                <a:ea typeface="Times New Roman" panose="02020603050405020304" pitchFamily="18" charset="0"/>
                <a:cs typeface="Calibri" panose="020F0502020204030204" pitchFamily="34" charset="0"/>
              </a:rPr>
              <a:t>research training fellowship </a:t>
            </a:r>
            <a:r>
              <a:rPr lang="en-GB" sz="2200" dirty="0">
                <a:solidFill>
                  <a:srgbClr val="000000"/>
                </a:solidFill>
                <a:latin typeface="+mn-lt"/>
                <a:ea typeface="Times New Roman" panose="02020603050405020304" pitchFamily="18" charset="0"/>
                <a:cs typeface="Calibri" panose="020F0502020204030204" pitchFamily="34" charset="0"/>
              </a:rPr>
              <a:t>alongside the main study. </a:t>
            </a:r>
            <a:endParaRPr lang="en-GB" sz="2200" dirty="0">
              <a:solidFill>
                <a:srgbClr val="000000"/>
              </a:solidFill>
              <a:latin typeface="+mn-lt"/>
              <a:ea typeface="Times New Roman" panose="02020603050405020304" pitchFamily="18" charset="0"/>
            </a:endParaRPr>
          </a:p>
          <a:p>
            <a:pPr marL="342900" lvl="0" indent="-342900">
              <a:spcAft>
                <a:spcPts val="0"/>
              </a:spcAft>
              <a:buFont typeface="Symbol" pitchFamily="2" charset="2"/>
              <a:buChar char=""/>
            </a:pPr>
            <a:r>
              <a:rPr lang="en-GB" sz="2200" dirty="0">
                <a:solidFill>
                  <a:srgbClr val="000000"/>
                </a:solidFill>
                <a:latin typeface="+mn-lt"/>
                <a:ea typeface="Times New Roman" panose="02020603050405020304" pitchFamily="18" charset="0"/>
                <a:cs typeface="Calibri" panose="020F0502020204030204" pitchFamily="34" charset="0"/>
              </a:rPr>
              <a:t>Opportunity for </a:t>
            </a:r>
            <a:r>
              <a:rPr lang="en-GB" sz="2200" dirty="0">
                <a:solidFill>
                  <a:srgbClr val="FF0000"/>
                </a:solidFill>
                <a:latin typeface="+mn-lt"/>
                <a:ea typeface="Times New Roman" panose="02020603050405020304" pitchFamily="18" charset="0"/>
                <a:cs typeface="Calibri" panose="020F0502020204030204" pitchFamily="34" charset="0"/>
              </a:rPr>
              <a:t>ongoing collaborative research and interventional studies </a:t>
            </a:r>
            <a:r>
              <a:rPr lang="en-GB" sz="2200" dirty="0">
                <a:solidFill>
                  <a:srgbClr val="000000"/>
                </a:solidFill>
                <a:latin typeface="+mn-lt"/>
                <a:ea typeface="Times New Roman" panose="02020603050405020304" pitchFamily="18" charset="0"/>
                <a:cs typeface="Calibri" panose="020F0502020204030204" pitchFamily="34" charset="0"/>
              </a:rPr>
              <a:t>aimed at improving outcomes.</a:t>
            </a:r>
            <a:endParaRPr lang="en-GB" sz="2200" dirty="0">
              <a:solidFill>
                <a:srgbClr val="000000"/>
              </a:solidFill>
              <a:effectLst/>
              <a:latin typeface="+mn-lt"/>
              <a:ea typeface="Times New Roman" panose="02020603050405020304" pitchFamily="18" charset="0"/>
            </a:endParaRPr>
          </a:p>
        </p:txBody>
      </p:sp>
    </p:spTree>
    <p:extLst>
      <p:ext uri="{BB962C8B-B14F-4D97-AF65-F5344CB8AC3E}">
        <p14:creationId xmlns:p14="http://schemas.microsoft.com/office/powerpoint/2010/main" val="3849534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8" name="Title 1"/>
          <p:cNvSpPr>
            <a:spLocks noGrp="1"/>
          </p:cNvSpPr>
          <p:nvPr>
            <p:ph type="title"/>
          </p:nvPr>
        </p:nvSpPr>
        <p:spPr>
          <a:xfrm>
            <a:off x="354013" y="434723"/>
            <a:ext cx="8229600" cy="1143000"/>
          </a:xfrm>
        </p:spPr>
        <p:txBody>
          <a:bodyPr/>
          <a:lstStyle/>
          <a:p>
            <a:r>
              <a:rPr lang="en-US" sz="3000" dirty="0">
                <a:solidFill>
                  <a:srgbClr val="000000"/>
                </a:solidFill>
              </a:rPr>
              <a:t>Benefits to Patients</a:t>
            </a:r>
          </a:p>
        </p:txBody>
      </p:sp>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sp>
        <p:nvSpPr>
          <p:cNvPr id="2" name="TextBox 1">
            <a:extLst>
              <a:ext uri="{FF2B5EF4-FFF2-40B4-BE49-F238E27FC236}">
                <a16:creationId xmlns:a16="http://schemas.microsoft.com/office/drawing/2014/main" id="{8DB800D4-0289-0843-9560-63FFAE5DAB21}"/>
              </a:ext>
            </a:extLst>
          </p:cNvPr>
          <p:cNvSpPr txBox="1"/>
          <p:nvPr/>
        </p:nvSpPr>
        <p:spPr>
          <a:xfrm>
            <a:off x="659295" y="1363961"/>
            <a:ext cx="7825409" cy="4154984"/>
          </a:xfrm>
          <a:prstGeom prst="rect">
            <a:avLst/>
          </a:prstGeom>
          <a:noFill/>
        </p:spPr>
        <p:txBody>
          <a:bodyPr wrap="square" rtlCol="0">
            <a:spAutoFit/>
          </a:bodyPr>
          <a:lstStyle/>
          <a:p>
            <a:pPr marL="285750" lvl="0" indent="-285750">
              <a:buFont typeface="Arial" panose="020B0604020202020204" pitchFamily="34" charset="0"/>
              <a:buChar char="•"/>
            </a:pPr>
            <a:r>
              <a:rPr lang="en-GB" sz="2200" dirty="0">
                <a:solidFill>
                  <a:srgbClr val="000000"/>
                </a:solidFill>
              </a:rPr>
              <a:t>Development of large population prospective data on congenital anomalies in order to advocate for </a:t>
            </a:r>
            <a:r>
              <a:rPr lang="en-GB" sz="2200" dirty="0">
                <a:solidFill>
                  <a:srgbClr val="FF0000"/>
                </a:solidFill>
              </a:rPr>
              <a:t>enhanced neonatal surgical services </a:t>
            </a:r>
            <a:r>
              <a:rPr lang="en-GB" sz="2200" dirty="0">
                <a:solidFill>
                  <a:srgbClr val="000000"/>
                </a:solidFill>
              </a:rPr>
              <a:t>at a national and international level. Such data is vital to inform </a:t>
            </a:r>
            <a:r>
              <a:rPr lang="en-GB" sz="2200" dirty="0">
                <a:solidFill>
                  <a:srgbClr val="FF0000"/>
                </a:solidFill>
              </a:rPr>
              <a:t>advocacy efforts and global health prioritisation.</a:t>
            </a:r>
          </a:p>
          <a:p>
            <a:pPr marL="285750" lvl="0" indent="-285750">
              <a:buFont typeface="Arial" panose="020B0604020202020204" pitchFamily="34" charset="0"/>
              <a:buChar char="•"/>
            </a:pPr>
            <a:endParaRPr lang="en-GB" sz="2200" dirty="0">
              <a:solidFill>
                <a:srgbClr val="000000"/>
              </a:solidFill>
            </a:endParaRPr>
          </a:p>
          <a:p>
            <a:pPr marL="285750" lvl="0" indent="-285750">
              <a:buFont typeface="Arial" panose="020B0604020202020204" pitchFamily="34" charset="0"/>
              <a:buChar char="•"/>
            </a:pPr>
            <a:r>
              <a:rPr lang="en-GB" sz="2200" dirty="0">
                <a:solidFill>
                  <a:srgbClr val="000000"/>
                </a:solidFill>
              </a:rPr>
              <a:t>Identification of factors affecting outcomes in low-, middle- and high-income countries, which can be modified to </a:t>
            </a:r>
            <a:r>
              <a:rPr lang="en-GB" sz="2200" dirty="0">
                <a:solidFill>
                  <a:srgbClr val="FF0000"/>
                </a:solidFill>
              </a:rPr>
              <a:t>improve patient care.</a:t>
            </a:r>
          </a:p>
          <a:p>
            <a:pPr marL="285750" lvl="0" indent="-285750">
              <a:buFont typeface="Arial" panose="020B0604020202020204" pitchFamily="34" charset="0"/>
              <a:buChar char="•"/>
            </a:pPr>
            <a:endParaRPr lang="en-GB" sz="2200" dirty="0">
              <a:solidFill>
                <a:srgbClr val="000000"/>
              </a:solidFill>
            </a:endParaRPr>
          </a:p>
          <a:p>
            <a:pPr marL="285750" lvl="0" indent="-285750">
              <a:buFont typeface="Arial" panose="020B0604020202020204" pitchFamily="34" charset="0"/>
              <a:buChar char="•"/>
            </a:pPr>
            <a:r>
              <a:rPr lang="en-GB" sz="2200" dirty="0">
                <a:solidFill>
                  <a:srgbClr val="000000"/>
                </a:solidFill>
              </a:rPr>
              <a:t>The opportunity for </a:t>
            </a:r>
            <a:r>
              <a:rPr lang="en-GB" sz="2200" dirty="0">
                <a:solidFill>
                  <a:srgbClr val="FF0000"/>
                </a:solidFill>
              </a:rPr>
              <a:t>centres across the world to learn from each other</a:t>
            </a:r>
            <a:r>
              <a:rPr lang="en-GB" sz="2200" dirty="0">
                <a:solidFill>
                  <a:srgbClr val="000000"/>
                </a:solidFill>
              </a:rPr>
              <a:t> to improve patient care and outcomes.</a:t>
            </a:r>
          </a:p>
        </p:txBody>
      </p:sp>
    </p:spTree>
    <p:extLst>
      <p:ext uri="{BB962C8B-B14F-4D97-AF65-F5344CB8AC3E}">
        <p14:creationId xmlns:p14="http://schemas.microsoft.com/office/powerpoint/2010/main" val="34615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8" name="Title 1"/>
          <p:cNvSpPr>
            <a:spLocks noGrp="1"/>
          </p:cNvSpPr>
          <p:nvPr>
            <p:ph type="title"/>
          </p:nvPr>
        </p:nvSpPr>
        <p:spPr>
          <a:xfrm>
            <a:off x="354013" y="434723"/>
            <a:ext cx="8229600" cy="1143000"/>
          </a:xfrm>
        </p:spPr>
        <p:txBody>
          <a:bodyPr/>
          <a:lstStyle/>
          <a:p>
            <a:r>
              <a:rPr lang="en-US" sz="3000" dirty="0">
                <a:solidFill>
                  <a:srgbClr val="000000"/>
                </a:solidFill>
              </a:rPr>
              <a:t>Outcomes</a:t>
            </a:r>
          </a:p>
        </p:txBody>
      </p:sp>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sp>
        <p:nvSpPr>
          <p:cNvPr id="2" name="TextBox 1"/>
          <p:cNvSpPr txBox="1"/>
          <p:nvPr/>
        </p:nvSpPr>
        <p:spPr>
          <a:xfrm>
            <a:off x="751217" y="1386261"/>
            <a:ext cx="7641566" cy="4493538"/>
          </a:xfrm>
          <a:prstGeom prst="rect">
            <a:avLst/>
          </a:prstGeom>
          <a:noFill/>
        </p:spPr>
        <p:txBody>
          <a:bodyPr wrap="square" rtlCol="0">
            <a:spAutoFit/>
          </a:bodyPr>
          <a:lstStyle/>
          <a:p>
            <a:pPr marL="285750" indent="-285750">
              <a:buFont typeface="Arial" charset="0"/>
              <a:buChar char="•"/>
            </a:pPr>
            <a:r>
              <a:rPr lang="en-US" sz="2200" dirty="0">
                <a:solidFill>
                  <a:srgbClr val="000000"/>
                </a:solidFill>
              </a:rPr>
              <a:t>First large-series, geographically comprehensive multi-centre prospective cohort study of congenital anomalies across the globe</a:t>
            </a:r>
          </a:p>
          <a:p>
            <a:pPr marL="285750" indent="-285750">
              <a:buFont typeface="Arial" charset="0"/>
              <a:buChar char="•"/>
            </a:pPr>
            <a:endParaRPr lang="en-US" sz="2200" dirty="0">
              <a:solidFill>
                <a:srgbClr val="000000"/>
              </a:solidFill>
            </a:endParaRPr>
          </a:p>
          <a:p>
            <a:pPr marL="285750" indent="-285750">
              <a:buFont typeface="Arial" charset="0"/>
              <a:buChar char="•"/>
            </a:pPr>
            <a:r>
              <a:rPr lang="en-US" sz="2200" dirty="0">
                <a:solidFill>
                  <a:srgbClr val="000000"/>
                </a:solidFill>
              </a:rPr>
              <a:t>Identify factors affecting outcomes</a:t>
            </a:r>
          </a:p>
          <a:p>
            <a:pPr marL="285750" indent="-285750">
              <a:buFont typeface="Arial" charset="0"/>
              <a:buChar char="•"/>
            </a:pPr>
            <a:endParaRPr lang="en-US" sz="2200" dirty="0">
              <a:solidFill>
                <a:srgbClr val="000000"/>
              </a:solidFill>
            </a:endParaRPr>
          </a:p>
          <a:p>
            <a:pPr marL="285750" indent="-285750">
              <a:buFont typeface="Arial" charset="0"/>
              <a:buChar char="•"/>
            </a:pPr>
            <a:r>
              <a:rPr lang="en-US" sz="2200" dirty="0">
                <a:solidFill>
                  <a:srgbClr val="000000"/>
                </a:solidFill>
              </a:rPr>
              <a:t>Enhance research capacity amongst collaborators</a:t>
            </a:r>
          </a:p>
          <a:p>
            <a:pPr marL="285750" indent="-285750">
              <a:buFont typeface="Arial" charset="0"/>
              <a:buChar char="•"/>
            </a:pPr>
            <a:endParaRPr lang="en-US" sz="2200" dirty="0">
              <a:solidFill>
                <a:srgbClr val="000000"/>
              </a:solidFill>
            </a:endParaRPr>
          </a:p>
          <a:p>
            <a:pPr marL="285750" indent="-285750">
              <a:buFont typeface="Arial" charset="0"/>
              <a:buChar char="•"/>
            </a:pPr>
            <a:r>
              <a:rPr lang="en-US" sz="2200" dirty="0">
                <a:solidFill>
                  <a:srgbClr val="000000"/>
                </a:solidFill>
              </a:rPr>
              <a:t>Form a global paediatric surgical research collaboration for future research and intervention studies aimed at improving outcomes</a:t>
            </a:r>
          </a:p>
          <a:p>
            <a:pPr marL="285750" indent="-285750">
              <a:buFont typeface="Arial" charset="0"/>
              <a:buChar char="•"/>
            </a:pPr>
            <a:endParaRPr lang="en-US" sz="2200" dirty="0">
              <a:solidFill>
                <a:srgbClr val="000000"/>
              </a:solidFill>
            </a:endParaRPr>
          </a:p>
          <a:p>
            <a:pPr marL="285750" indent="-285750">
              <a:buFont typeface="Arial" charset="0"/>
              <a:buChar char="•"/>
            </a:pPr>
            <a:endParaRPr lang="en-US" sz="2200" dirty="0">
              <a:solidFill>
                <a:srgbClr val="000000"/>
              </a:solidFill>
            </a:endParaRPr>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spTree>
    <p:extLst>
      <p:ext uri="{BB962C8B-B14F-4D97-AF65-F5344CB8AC3E}">
        <p14:creationId xmlns:p14="http://schemas.microsoft.com/office/powerpoint/2010/main" val="1184236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8" name="Title 1"/>
          <p:cNvSpPr>
            <a:spLocks noGrp="1"/>
          </p:cNvSpPr>
          <p:nvPr>
            <p:ph type="title"/>
          </p:nvPr>
        </p:nvSpPr>
        <p:spPr>
          <a:xfrm>
            <a:off x="457200" y="323185"/>
            <a:ext cx="8229600" cy="1143000"/>
          </a:xfrm>
        </p:spPr>
        <p:txBody>
          <a:bodyPr/>
          <a:lstStyle/>
          <a:p>
            <a:r>
              <a:rPr lang="en-US" sz="3000" dirty="0">
                <a:solidFill>
                  <a:srgbClr val="000000"/>
                </a:solidFill>
              </a:rPr>
              <a:t>Thank you for listening, any questions?</a:t>
            </a:r>
            <a:br>
              <a:rPr lang="en-US" sz="3000" dirty="0">
                <a:solidFill>
                  <a:srgbClr val="000000"/>
                </a:solidFill>
              </a:rPr>
            </a:br>
            <a:br>
              <a:rPr lang="en-US" sz="3000" dirty="0">
                <a:solidFill>
                  <a:srgbClr val="000000"/>
                </a:solidFill>
              </a:rPr>
            </a:br>
            <a:br>
              <a:rPr lang="en-US" sz="3000" dirty="0">
                <a:solidFill>
                  <a:srgbClr val="000000"/>
                </a:solidFill>
              </a:rPr>
            </a:br>
            <a:br>
              <a:rPr lang="en-US" sz="3000" dirty="0">
                <a:solidFill>
                  <a:srgbClr val="000000"/>
                </a:solidFill>
              </a:rPr>
            </a:br>
            <a:br>
              <a:rPr lang="en-US" sz="3000" dirty="0">
                <a:solidFill>
                  <a:srgbClr val="000000"/>
                </a:solidFill>
              </a:rPr>
            </a:br>
            <a:br>
              <a:rPr lang="en-US" sz="3000" dirty="0">
                <a:solidFill>
                  <a:srgbClr val="000000"/>
                </a:solidFill>
              </a:rPr>
            </a:br>
            <a:br>
              <a:rPr lang="en-US" sz="3000" dirty="0">
                <a:solidFill>
                  <a:srgbClr val="000000"/>
                </a:solidFill>
              </a:rPr>
            </a:br>
            <a:br>
              <a:rPr lang="en-US" sz="3000" dirty="0">
                <a:solidFill>
                  <a:srgbClr val="000000"/>
                </a:solidFill>
              </a:rPr>
            </a:br>
            <a:br>
              <a:rPr lang="en-US" sz="3000" dirty="0">
                <a:solidFill>
                  <a:srgbClr val="000000"/>
                </a:solidFill>
              </a:rPr>
            </a:br>
            <a:br>
              <a:rPr lang="en-US" sz="3000" dirty="0">
                <a:solidFill>
                  <a:srgbClr val="000000"/>
                </a:solidFill>
              </a:rPr>
            </a:br>
            <a:endParaRPr lang="en-US" sz="3000" dirty="0">
              <a:solidFill>
                <a:srgbClr val="000000"/>
              </a:solidFill>
            </a:endParaRPr>
          </a:p>
        </p:txBody>
      </p:sp>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grpSp>
        <p:nvGrpSpPr>
          <p:cNvPr id="15" name="Group 14"/>
          <p:cNvGrpSpPr/>
          <p:nvPr/>
        </p:nvGrpSpPr>
        <p:grpSpPr>
          <a:xfrm>
            <a:off x="689046" y="4539384"/>
            <a:ext cx="7936066" cy="1261884"/>
            <a:chOff x="721106" y="4956323"/>
            <a:chExt cx="7936066" cy="1261884"/>
          </a:xfrm>
        </p:grpSpPr>
        <p:sp>
          <p:nvSpPr>
            <p:cNvPr id="7" name="TextBox 6"/>
            <p:cNvSpPr txBox="1"/>
            <p:nvPr/>
          </p:nvSpPr>
          <p:spPr>
            <a:xfrm>
              <a:off x="721106" y="4956323"/>
              <a:ext cx="7936066" cy="1261884"/>
            </a:xfrm>
            <a:prstGeom prst="rect">
              <a:avLst/>
            </a:prstGeom>
            <a:noFill/>
          </p:spPr>
          <p:txBody>
            <a:bodyPr wrap="square" rtlCol="0">
              <a:spAutoFit/>
            </a:bodyPr>
            <a:lstStyle/>
            <a:p>
              <a:r>
                <a:rPr lang="en-US" dirty="0">
                  <a:solidFill>
                    <a:srgbClr val="000000"/>
                  </a:solidFill>
                </a:rPr>
                <a:t>Naomi Wright:         paedsurg.research@gmail.com         </a:t>
              </a:r>
            </a:p>
            <a:p>
              <a:r>
                <a:rPr lang="en-US" sz="800" dirty="0">
                  <a:solidFill>
                    <a:srgbClr val="000000"/>
                  </a:solidFill>
                </a:rPr>
                <a:t>		</a:t>
              </a:r>
            </a:p>
            <a:p>
              <a:r>
                <a:rPr lang="en-US" dirty="0">
                  <a:solidFill>
                    <a:srgbClr val="000000"/>
                  </a:solidFill>
                </a:rPr>
                <a:t>		   @PaedsSurgeon  </a:t>
              </a:r>
              <a:r>
                <a:rPr lang="en-GB" dirty="0">
                  <a:solidFill>
                    <a:srgbClr val="000000"/>
                  </a:solidFill>
                </a:rPr>
                <a:t>@GlobalPaedSurg  #GlobalPaedSurg</a:t>
              </a:r>
            </a:p>
            <a:p>
              <a:endParaRPr lang="en-US" sz="600" dirty="0">
                <a:solidFill>
                  <a:srgbClr val="000000"/>
                </a:solidFill>
              </a:endParaRPr>
            </a:p>
            <a:p>
              <a:endParaRPr lang="en-US" sz="800" dirty="0">
                <a:solidFill>
                  <a:srgbClr val="000000"/>
                </a:solidFill>
              </a:endParaRPr>
            </a:p>
            <a:p>
              <a:r>
                <a:rPr lang="en-US" dirty="0">
                  <a:solidFill>
                    <a:srgbClr val="000000"/>
                  </a:solidFill>
                </a:rPr>
                <a:t>		   </a:t>
              </a:r>
              <a:r>
                <a:rPr lang="en-US" b="1" dirty="0">
                  <a:solidFill>
                    <a:srgbClr val="000000"/>
                  </a:solidFill>
                </a:rPr>
                <a:t>www.globalpaedsurg.com</a:t>
              </a:r>
            </a:p>
          </p:txBody>
        </p:sp>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52587" y="4985443"/>
              <a:ext cx="465836" cy="355600"/>
            </a:xfrm>
            <a:prstGeom prst="rect">
              <a:avLst/>
            </a:prstGeom>
          </p:spPr>
        </p:pic>
      </p:grpSp>
      <p:grpSp>
        <p:nvGrpSpPr>
          <p:cNvPr id="23" name="Group 22">
            <a:extLst>
              <a:ext uri="{FF2B5EF4-FFF2-40B4-BE49-F238E27FC236}">
                <a16:creationId xmlns:a16="http://schemas.microsoft.com/office/drawing/2014/main" id="{2B55731A-EBE3-C443-AA68-B0A0F4B30635}"/>
              </a:ext>
            </a:extLst>
          </p:cNvPr>
          <p:cNvGrpSpPr/>
          <p:nvPr/>
        </p:nvGrpSpPr>
        <p:grpSpPr>
          <a:xfrm>
            <a:off x="1118256" y="1148879"/>
            <a:ext cx="6907488" cy="3047360"/>
            <a:chOff x="1010815" y="1280730"/>
            <a:chExt cx="7506941" cy="3412023"/>
          </a:xfrm>
        </p:grpSpPr>
        <p:grpSp>
          <p:nvGrpSpPr>
            <p:cNvPr id="19" name="Group 18">
              <a:extLst>
                <a:ext uri="{FF2B5EF4-FFF2-40B4-BE49-F238E27FC236}">
                  <a16:creationId xmlns:a16="http://schemas.microsoft.com/office/drawing/2014/main" id="{66FA7442-B3CD-1447-83AE-9A871790A705}"/>
                </a:ext>
              </a:extLst>
            </p:cNvPr>
            <p:cNvGrpSpPr/>
            <p:nvPr/>
          </p:nvGrpSpPr>
          <p:grpSpPr>
            <a:xfrm>
              <a:off x="1010815" y="1280730"/>
              <a:ext cx="7506941" cy="3412022"/>
              <a:chOff x="1289955" y="1540769"/>
              <a:chExt cx="7506941" cy="3412022"/>
            </a:xfrm>
          </p:grpSpPr>
          <p:pic>
            <p:nvPicPr>
              <p:cNvPr id="12" name="Picture 11">
                <a:extLst>
                  <a:ext uri="{FF2B5EF4-FFF2-40B4-BE49-F238E27FC236}">
                    <a16:creationId xmlns:a16="http://schemas.microsoft.com/office/drawing/2014/main" id="{373118B2-FD17-8A4A-BD63-1773796F7DB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289955" y="1540769"/>
                <a:ext cx="2613217" cy="2396127"/>
              </a:xfrm>
              <a:prstGeom prst="rect">
                <a:avLst/>
              </a:prstGeom>
            </p:spPr>
          </p:pic>
          <p:pic>
            <p:nvPicPr>
              <p:cNvPr id="17" name="Picture 16">
                <a:extLst>
                  <a:ext uri="{FF2B5EF4-FFF2-40B4-BE49-F238E27FC236}">
                    <a16:creationId xmlns:a16="http://schemas.microsoft.com/office/drawing/2014/main" id="{B803CB6D-3E86-5D4F-A5CE-E1B13FFABB6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83300" y="1544869"/>
                <a:ext cx="2813596" cy="3407922"/>
              </a:xfrm>
              <a:prstGeom prst="rect">
                <a:avLst/>
              </a:prstGeom>
            </p:spPr>
          </p:pic>
        </p:grpSp>
        <p:pic>
          <p:nvPicPr>
            <p:cNvPr id="20" name="Picture 19">
              <a:extLst>
                <a:ext uri="{FF2B5EF4-FFF2-40B4-BE49-F238E27FC236}">
                  <a16:creationId xmlns:a16="http://schemas.microsoft.com/office/drawing/2014/main" id="{B2CFAF11-CA47-7949-8EE7-C1304D43B8D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619038" y="1284830"/>
              <a:ext cx="2703935" cy="3407922"/>
            </a:xfrm>
            <a:prstGeom prst="rect">
              <a:avLst/>
            </a:prstGeom>
          </p:spPr>
        </p:pic>
        <p:pic>
          <p:nvPicPr>
            <p:cNvPr id="21" name="Picture 20">
              <a:extLst>
                <a:ext uri="{FF2B5EF4-FFF2-40B4-BE49-F238E27FC236}">
                  <a16:creationId xmlns:a16="http://schemas.microsoft.com/office/drawing/2014/main" id="{89334D28-1CEB-6B4B-B9E5-1AA7864D562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860598" y="3307655"/>
              <a:ext cx="1663847" cy="1385097"/>
            </a:xfrm>
            <a:prstGeom prst="rect">
              <a:avLst/>
            </a:prstGeom>
          </p:spPr>
        </p:pic>
        <p:pic>
          <p:nvPicPr>
            <p:cNvPr id="22" name="Picture 21">
              <a:extLst>
                <a:ext uri="{FF2B5EF4-FFF2-40B4-BE49-F238E27FC236}">
                  <a16:creationId xmlns:a16="http://schemas.microsoft.com/office/drawing/2014/main" id="{1A9C6EAB-6FF5-AF43-A8AE-45F646C60D7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10815" y="3309115"/>
              <a:ext cx="1849783" cy="1383638"/>
            </a:xfrm>
            <a:prstGeom prst="rect">
              <a:avLst/>
            </a:prstGeom>
          </p:spPr>
        </p:pic>
      </p:grpSp>
      <p:pic>
        <p:nvPicPr>
          <p:cNvPr id="24" name="Picture 23">
            <a:extLst>
              <a:ext uri="{FF2B5EF4-FFF2-40B4-BE49-F238E27FC236}">
                <a16:creationId xmlns:a16="http://schemas.microsoft.com/office/drawing/2014/main" id="{A4C9AF57-7C26-544C-94F9-E1710DF098E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381685" y="5017349"/>
            <a:ext cx="343520" cy="279400"/>
          </a:xfrm>
          <a:prstGeom prst="rect">
            <a:avLst/>
          </a:prstGeom>
        </p:spPr>
      </p:pic>
    </p:spTree>
    <p:extLst>
      <p:ext uri="{BB962C8B-B14F-4D97-AF65-F5344CB8AC3E}">
        <p14:creationId xmlns:p14="http://schemas.microsoft.com/office/powerpoint/2010/main" val="1935619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8" name="Title 1"/>
          <p:cNvSpPr>
            <a:spLocks noGrp="1"/>
          </p:cNvSpPr>
          <p:nvPr>
            <p:ph type="title"/>
          </p:nvPr>
        </p:nvSpPr>
        <p:spPr>
          <a:xfrm>
            <a:off x="354013" y="434723"/>
            <a:ext cx="8229600" cy="1143000"/>
          </a:xfrm>
        </p:spPr>
        <p:txBody>
          <a:bodyPr/>
          <a:lstStyle/>
          <a:p>
            <a:r>
              <a:rPr lang="en-US" sz="3000" dirty="0">
                <a:solidFill>
                  <a:srgbClr val="000000"/>
                </a:solidFill>
              </a:rPr>
              <a:t>Congenital Anomalies in LICs</a:t>
            </a:r>
          </a:p>
        </p:txBody>
      </p:sp>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sp>
        <p:nvSpPr>
          <p:cNvPr id="3" name="Rectangle 2"/>
          <p:cNvSpPr>
            <a:spLocks noChangeArrowheads="1"/>
          </p:cNvSpPr>
          <p:nvPr/>
        </p:nvSpPr>
        <p:spPr bwMode="auto">
          <a:xfrm>
            <a:off x="1458410" y="713238"/>
            <a:ext cx="12848900" cy="54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02463" y="1180017"/>
            <a:ext cx="5532699" cy="38425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5162023"/>
            <a:ext cx="8406397" cy="584775"/>
          </a:xfrm>
          <a:prstGeom prst="rect">
            <a:avLst/>
          </a:prstGeom>
        </p:spPr>
        <p:txBody>
          <a:bodyPr wrap="square">
            <a:spAutoFit/>
          </a:bodyPr>
          <a:lstStyle/>
          <a:p>
            <a:r>
              <a:rPr lang="en-US" sz="1600" b="1" dirty="0">
                <a:solidFill>
                  <a:srgbClr val="000000"/>
                </a:solidFill>
                <a:ea typeface="Times New Roman" charset="0"/>
              </a:rPr>
              <a:t>The change in aetiology of Disability-Adjusted Life Years (DALYs) &amp; deaths in children &lt;5-years of age in low income countries from 1990 to 2015</a:t>
            </a:r>
            <a:endParaRPr lang="en-US" sz="1600" dirty="0">
              <a:solidFill>
                <a:srgbClr val="000000"/>
              </a:solidFill>
            </a:endParaRPr>
          </a:p>
        </p:txBody>
      </p:sp>
    </p:spTree>
    <p:extLst>
      <p:ext uri="{BB962C8B-B14F-4D97-AF65-F5344CB8AC3E}">
        <p14:creationId xmlns:p14="http://schemas.microsoft.com/office/powerpoint/2010/main" val="129211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pic>
        <p:nvPicPr>
          <p:cNvPr id="12" name="Picture 11">
            <a:extLst>
              <a:ext uri="{FF2B5EF4-FFF2-40B4-BE49-F238E27FC236}">
                <a16:creationId xmlns:a16="http://schemas.microsoft.com/office/drawing/2014/main" id="{CC0DED82-6F3A-6E4A-A349-B125F79ED4FF}"/>
              </a:ext>
            </a:extLst>
          </p:cNvPr>
          <p:cNvPicPr/>
          <p:nvPr/>
        </p:nvPicPr>
        <p:blipFill>
          <a:blip r:embed="rId6" cstate="screen">
            <a:extLst>
              <a:ext uri="{28A0092B-C50C-407E-A947-70E740481C1C}">
                <a14:useLocalDpi xmlns:a14="http://schemas.microsoft.com/office/drawing/2010/main"/>
              </a:ext>
            </a:extLst>
          </a:blip>
          <a:stretch>
            <a:fillRect/>
          </a:stretch>
        </p:blipFill>
        <p:spPr>
          <a:xfrm>
            <a:off x="132523" y="1363961"/>
            <a:ext cx="8786190" cy="4175448"/>
          </a:xfrm>
          <a:prstGeom prst="rect">
            <a:avLst/>
          </a:prstGeom>
        </p:spPr>
      </p:pic>
      <p:sp>
        <p:nvSpPr>
          <p:cNvPr id="2" name="Rectangle 1">
            <a:extLst>
              <a:ext uri="{FF2B5EF4-FFF2-40B4-BE49-F238E27FC236}">
                <a16:creationId xmlns:a16="http://schemas.microsoft.com/office/drawing/2014/main" id="{5DDA42A7-9B21-5E43-9D8C-9C8E6AE6C7F8}"/>
              </a:ext>
            </a:extLst>
          </p:cNvPr>
          <p:cNvSpPr/>
          <p:nvPr/>
        </p:nvSpPr>
        <p:spPr>
          <a:xfrm>
            <a:off x="524311" y="353452"/>
            <a:ext cx="8162489" cy="646331"/>
          </a:xfrm>
          <a:prstGeom prst="rect">
            <a:avLst/>
          </a:prstGeom>
        </p:spPr>
        <p:txBody>
          <a:bodyPr wrap="square">
            <a:spAutoFit/>
          </a:bodyPr>
          <a:lstStyle/>
          <a:p>
            <a:r>
              <a:rPr lang="en-GB" b="1" dirty="0">
                <a:solidFill>
                  <a:srgbClr val="000000"/>
                </a:solidFill>
                <a:latin typeface="Calibri" panose="020F0502020204030204" pitchFamily="34" charset="0"/>
                <a:ea typeface="Calibri" panose="020F0502020204030204" pitchFamily="34" charset="0"/>
                <a:cs typeface="Arial" panose="020B0604020202020204" pitchFamily="34" charset="0"/>
              </a:rPr>
              <a:t>The change in aetiology of deaths in children &lt;5-years of age in low-, middle- and high-Socio-Demographic Index (SDI) countries from 1990 to 2016 </a:t>
            </a:r>
            <a:endParaRPr lang="en-US" dirty="0">
              <a:solidFill>
                <a:srgbClr val="000000"/>
              </a:solidFill>
            </a:endParaRPr>
          </a:p>
        </p:txBody>
      </p:sp>
    </p:spTree>
    <p:extLst>
      <p:ext uri="{BB962C8B-B14F-4D97-AF65-F5344CB8AC3E}">
        <p14:creationId xmlns:p14="http://schemas.microsoft.com/office/powerpoint/2010/main" val="372090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8" name="Title 1"/>
          <p:cNvSpPr>
            <a:spLocks noGrp="1"/>
          </p:cNvSpPr>
          <p:nvPr>
            <p:ph type="title"/>
          </p:nvPr>
        </p:nvSpPr>
        <p:spPr>
          <a:xfrm>
            <a:off x="354013" y="434723"/>
            <a:ext cx="8229600" cy="1143000"/>
          </a:xfrm>
        </p:spPr>
        <p:txBody>
          <a:bodyPr/>
          <a:lstStyle/>
          <a:p>
            <a:r>
              <a:rPr lang="en-US" sz="3000" dirty="0">
                <a:solidFill>
                  <a:srgbClr val="000000"/>
                </a:solidFill>
              </a:rPr>
              <a:t>Example: Congenital Diaphragmatic Hernia</a:t>
            </a:r>
          </a:p>
        </p:txBody>
      </p:sp>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sp>
        <p:nvSpPr>
          <p:cNvPr id="3" name="Rectangle 2"/>
          <p:cNvSpPr>
            <a:spLocks noChangeArrowheads="1"/>
          </p:cNvSpPr>
          <p:nvPr/>
        </p:nvSpPr>
        <p:spPr bwMode="auto">
          <a:xfrm>
            <a:off x="1458410" y="713238"/>
            <a:ext cx="12848900" cy="54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TextBox 1"/>
          <p:cNvSpPr txBox="1"/>
          <p:nvPr/>
        </p:nvSpPr>
        <p:spPr>
          <a:xfrm>
            <a:off x="896109" y="1763831"/>
            <a:ext cx="6814686" cy="3139321"/>
          </a:xfrm>
          <a:prstGeom prst="rect">
            <a:avLst/>
          </a:prstGeom>
          <a:noFill/>
        </p:spPr>
        <p:txBody>
          <a:bodyPr wrap="none" rtlCol="0">
            <a:spAutoFit/>
          </a:bodyPr>
          <a:lstStyle/>
          <a:p>
            <a:pPr marL="285750" indent="-285750">
              <a:lnSpc>
                <a:spcPct val="200000"/>
              </a:lnSpc>
              <a:buFont typeface="Arial" charset="0"/>
              <a:buChar char="•"/>
            </a:pPr>
            <a:r>
              <a:rPr lang="en-US" sz="2200" dirty="0">
                <a:solidFill>
                  <a:srgbClr val="000000"/>
                </a:solidFill>
              </a:rPr>
              <a:t>Dearth of literature from LMICs</a:t>
            </a:r>
          </a:p>
          <a:p>
            <a:pPr marL="285750" indent="-285750">
              <a:lnSpc>
                <a:spcPct val="200000"/>
              </a:lnSpc>
              <a:buFont typeface="Arial" charset="0"/>
              <a:buChar char="•"/>
            </a:pPr>
            <a:r>
              <a:rPr lang="en-US" sz="2200" dirty="0">
                <a:solidFill>
                  <a:srgbClr val="000000"/>
                </a:solidFill>
              </a:rPr>
              <a:t>14 studies identified: 13 from MICs, 1 from LICs</a:t>
            </a:r>
          </a:p>
          <a:p>
            <a:pPr marL="285750" indent="-285750">
              <a:lnSpc>
                <a:spcPct val="200000"/>
              </a:lnSpc>
              <a:buFont typeface="Arial" charset="0"/>
              <a:buChar char="•"/>
            </a:pPr>
            <a:r>
              <a:rPr lang="en-US" sz="2200" dirty="0">
                <a:solidFill>
                  <a:srgbClr val="000000"/>
                </a:solidFill>
              </a:rPr>
              <a:t>Mostly single institution, retrospective, small-series</a:t>
            </a:r>
          </a:p>
          <a:p>
            <a:pPr marL="285750" indent="-285750">
              <a:lnSpc>
                <a:spcPct val="200000"/>
              </a:lnSpc>
              <a:buFont typeface="Arial" charset="0"/>
              <a:buChar char="•"/>
            </a:pPr>
            <a:r>
              <a:rPr lang="en-US" sz="2200" dirty="0">
                <a:solidFill>
                  <a:srgbClr val="000000"/>
                </a:solidFill>
              </a:rPr>
              <a:t>Population studied varies widely</a:t>
            </a:r>
          </a:p>
          <a:p>
            <a:pPr marL="285750" indent="-285750">
              <a:buFont typeface="Arial" charset="0"/>
              <a:buChar char="•"/>
            </a:pPr>
            <a:endParaRPr lang="en-US" sz="2200" dirty="0">
              <a:solidFill>
                <a:srgbClr val="000000"/>
              </a:solidFill>
            </a:endParaRPr>
          </a:p>
        </p:txBody>
      </p:sp>
    </p:spTree>
    <p:extLst>
      <p:ext uri="{BB962C8B-B14F-4D97-AF65-F5344CB8AC3E}">
        <p14:creationId xmlns:p14="http://schemas.microsoft.com/office/powerpoint/2010/main" val="1166236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sp>
        <p:nvSpPr>
          <p:cNvPr id="12" name="Title 1"/>
          <p:cNvSpPr>
            <a:spLocks noGrp="1"/>
          </p:cNvSpPr>
          <p:nvPr>
            <p:ph type="title"/>
          </p:nvPr>
        </p:nvSpPr>
        <p:spPr>
          <a:xfrm>
            <a:off x="354013" y="434723"/>
            <a:ext cx="8229600" cy="1143000"/>
          </a:xfrm>
        </p:spPr>
        <p:txBody>
          <a:bodyPr/>
          <a:lstStyle/>
          <a:p>
            <a:r>
              <a:rPr lang="en-US" sz="3000" dirty="0">
                <a:solidFill>
                  <a:srgbClr val="000000"/>
                </a:solidFill>
              </a:rPr>
              <a:t>Registries</a:t>
            </a:r>
          </a:p>
        </p:txBody>
      </p:sp>
      <p:pic>
        <p:nvPicPr>
          <p:cNvPr id="4" name="Picture 3"/>
          <p:cNvPicPr>
            <a:picLocks noChangeAspect="1"/>
          </p:cNvPicPr>
          <p:nvPr/>
        </p:nvPicPr>
        <p:blipFill>
          <a:blip r:embed="rId6"/>
          <a:stretch>
            <a:fillRect/>
          </a:stretch>
        </p:blipFill>
        <p:spPr>
          <a:xfrm>
            <a:off x="524311" y="1214034"/>
            <a:ext cx="8332787" cy="4342853"/>
          </a:xfrm>
          <a:prstGeom prst="rect">
            <a:avLst/>
          </a:prstGeom>
        </p:spPr>
      </p:pic>
      <p:sp>
        <p:nvSpPr>
          <p:cNvPr id="7" name="Rectangle 6"/>
          <p:cNvSpPr/>
          <p:nvPr/>
        </p:nvSpPr>
        <p:spPr>
          <a:xfrm>
            <a:off x="4468813" y="5280535"/>
            <a:ext cx="6577013" cy="307777"/>
          </a:xfrm>
          <a:prstGeom prst="rect">
            <a:avLst/>
          </a:prstGeom>
        </p:spPr>
        <p:txBody>
          <a:bodyPr wrap="square">
            <a:spAutoFit/>
          </a:bodyPr>
          <a:lstStyle/>
          <a:p>
            <a:r>
              <a:rPr lang="en-US" sz="1400">
                <a:solidFill>
                  <a:srgbClr val="555555"/>
                </a:solidFill>
                <a:latin typeface="Helvetica Neue" charset="0"/>
              </a:rPr>
              <a:t>International Clearinghouse for Birth Defects</a:t>
            </a:r>
            <a:endParaRPr lang="en-US" sz="1400"/>
          </a:p>
        </p:txBody>
      </p:sp>
    </p:spTree>
    <p:extLst>
      <p:ext uri="{BB962C8B-B14F-4D97-AF65-F5344CB8AC3E}">
        <p14:creationId xmlns:p14="http://schemas.microsoft.com/office/powerpoint/2010/main" val="182279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8" name="Title 1"/>
          <p:cNvSpPr>
            <a:spLocks noGrp="1"/>
          </p:cNvSpPr>
          <p:nvPr>
            <p:ph type="title"/>
          </p:nvPr>
        </p:nvSpPr>
        <p:spPr>
          <a:xfrm>
            <a:off x="354013" y="434723"/>
            <a:ext cx="8229600" cy="1143000"/>
          </a:xfrm>
        </p:spPr>
        <p:txBody>
          <a:bodyPr/>
          <a:lstStyle/>
          <a:p>
            <a:r>
              <a:rPr lang="en-US" sz="3000" dirty="0">
                <a:solidFill>
                  <a:srgbClr val="000000"/>
                </a:solidFill>
              </a:rPr>
              <a:t>Aim</a:t>
            </a:r>
          </a:p>
        </p:txBody>
      </p:sp>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sp>
        <p:nvSpPr>
          <p:cNvPr id="2" name="TextBox 1"/>
          <p:cNvSpPr txBox="1"/>
          <p:nvPr/>
        </p:nvSpPr>
        <p:spPr>
          <a:xfrm>
            <a:off x="773230" y="1441886"/>
            <a:ext cx="8016758" cy="2123658"/>
          </a:xfrm>
          <a:prstGeom prst="rect">
            <a:avLst/>
          </a:prstGeom>
          <a:noFill/>
        </p:spPr>
        <p:txBody>
          <a:bodyPr wrap="square" rtlCol="0">
            <a:spAutoFit/>
          </a:bodyPr>
          <a:lstStyle/>
          <a:p>
            <a:r>
              <a:rPr lang="en-US" sz="2200" dirty="0">
                <a:solidFill>
                  <a:srgbClr val="000000"/>
                </a:solidFill>
              </a:rPr>
              <a:t>To undertake a multi-centre, international, prospective cohort study of congenital anomalies across the globe comparing outcomes in low-, middle-, and high-income countries.</a:t>
            </a:r>
          </a:p>
          <a:p>
            <a:pPr marL="285750" indent="-285750">
              <a:lnSpc>
                <a:spcPct val="150000"/>
              </a:lnSpc>
              <a:buFont typeface="Arial" charset="0"/>
              <a:buChar char="•"/>
            </a:pPr>
            <a:endParaRPr lang="en-US" sz="2200" dirty="0">
              <a:solidFill>
                <a:srgbClr val="000000"/>
              </a:solidFill>
            </a:endParaRPr>
          </a:p>
          <a:p>
            <a:pPr marL="285750" indent="-285750">
              <a:lnSpc>
                <a:spcPct val="150000"/>
              </a:lnSpc>
              <a:buFont typeface="Arial" charset="0"/>
              <a:buChar char="•"/>
            </a:pPr>
            <a:endParaRPr lang="en-US" sz="2200" dirty="0">
              <a:solidFill>
                <a:srgbClr val="000000"/>
              </a:solidFill>
            </a:endParaRPr>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spTree>
    <p:extLst>
      <p:ext uri="{BB962C8B-B14F-4D97-AF65-F5344CB8AC3E}">
        <p14:creationId xmlns:p14="http://schemas.microsoft.com/office/powerpoint/2010/main" val="2091537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8" name="Title 1"/>
          <p:cNvSpPr>
            <a:spLocks noGrp="1"/>
          </p:cNvSpPr>
          <p:nvPr>
            <p:ph type="title"/>
          </p:nvPr>
        </p:nvSpPr>
        <p:spPr>
          <a:xfrm>
            <a:off x="354013" y="434723"/>
            <a:ext cx="8229600" cy="1143000"/>
          </a:xfrm>
        </p:spPr>
        <p:txBody>
          <a:bodyPr/>
          <a:lstStyle/>
          <a:p>
            <a:r>
              <a:rPr lang="en-US" sz="3000" dirty="0">
                <a:solidFill>
                  <a:srgbClr val="000000"/>
                </a:solidFill>
              </a:rPr>
              <a:t>Methodology</a:t>
            </a:r>
          </a:p>
        </p:txBody>
      </p:sp>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sp>
        <p:nvSpPr>
          <p:cNvPr id="12" name="TextBox 11"/>
          <p:cNvSpPr txBox="1"/>
          <p:nvPr/>
        </p:nvSpPr>
        <p:spPr>
          <a:xfrm>
            <a:off x="587694" y="1266899"/>
            <a:ext cx="8202293" cy="4154984"/>
          </a:xfrm>
          <a:prstGeom prst="rect">
            <a:avLst/>
          </a:prstGeom>
          <a:noFill/>
        </p:spPr>
        <p:txBody>
          <a:bodyPr wrap="square" rtlCol="0">
            <a:spAutoFit/>
          </a:bodyPr>
          <a:lstStyle/>
          <a:p>
            <a:r>
              <a:rPr lang="en-US" sz="2200" dirty="0">
                <a:solidFill>
                  <a:srgbClr val="000000"/>
                </a:solidFill>
              </a:rPr>
              <a:t>Prospective data collection on seven congenital anomalies:</a:t>
            </a:r>
          </a:p>
          <a:p>
            <a:endParaRPr lang="en-US" sz="2200" dirty="0">
              <a:solidFill>
                <a:srgbClr val="000000"/>
              </a:solidFill>
            </a:endParaRPr>
          </a:p>
          <a:p>
            <a:r>
              <a:rPr lang="en-US" sz="2200" dirty="0">
                <a:solidFill>
                  <a:srgbClr val="000000"/>
                </a:solidFill>
              </a:rPr>
              <a:t>1) Gastroschisis</a:t>
            </a:r>
          </a:p>
          <a:p>
            <a:r>
              <a:rPr lang="en-US" sz="2200" dirty="0">
                <a:solidFill>
                  <a:srgbClr val="000000"/>
                </a:solidFill>
              </a:rPr>
              <a:t>2) Anorectal malformation</a:t>
            </a:r>
          </a:p>
          <a:p>
            <a:r>
              <a:rPr lang="en-US" sz="2200" dirty="0">
                <a:solidFill>
                  <a:srgbClr val="000000"/>
                </a:solidFill>
              </a:rPr>
              <a:t>3) Oesophageal atresia +/- tracheoesophageal fistula</a:t>
            </a:r>
          </a:p>
          <a:p>
            <a:r>
              <a:rPr lang="en-US" sz="2200" dirty="0">
                <a:solidFill>
                  <a:srgbClr val="000000"/>
                </a:solidFill>
              </a:rPr>
              <a:t>4) Congenital diaphragmatic hernia</a:t>
            </a:r>
          </a:p>
          <a:p>
            <a:r>
              <a:rPr lang="en-US" sz="2200" dirty="0">
                <a:solidFill>
                  <a:srgbClr val="000000"/>
                </a:solidFill>
              </a:rPr>
              <a:t>5) Intestinal atresia</a:t>
            </a:r>
          </a:p>
          <a:p>
            <a:r>
              <a:rPr lang="en-US" sz="2200" dirty="0">
                <a:solidFill>
                  <a:srgbClr val="000000"/>
                </a:solidFill>
              </a:rPr>
              <a:t>6) Exomphalos</a:t>
            </a:r>
          </a:p>
          <a:p>
            <a:r>
              <a:rPr lang="en-US" sz="2200" dirty="0">
                <a:solidFill>
                  <a:srgbClr val="000000"/>
                </a:solidFill>
              </a:rPr>
              <a:t>7) Hirschsprung’s disease</a:t>
            </a:r>
          </a:p>
          <a:p>
            <a:endParaRPr lang="en-US" sz="2200" dirty="0">
              <a:solidFill>
                <a:srgbClr val="000000"/>
              </a:solidFill>
            </a:endParaRPr>
          </a:p>
          <a:p>
            <a:r>
              <a:rPr lang="en-US" sz="2200" dirty="0">
                <a:solidFill>
                  <a:srgbClr val="000000"/>
                </a:solidFill>
              </a:rPr>
              <a:t>Over a minimum 1-month period of collaborators choice between Oct 2018 – April 2019, with 30-day post-op follow-up. </a:t>
            </a:r>
          </a:p>
        </p:txBody>
      </p:sp>
    </p:spTree>
    <p:extLst>
      <p:ext uri="{BB962C8B-B14F-4D97-AF65-F5344CB8AC3E}">
        <p14:creationId xmlns:p14="http://schemas.microsoft.com/office/powerpoint/2010/main" val="317600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236" y="5976049"/>
            <a:ext cx="1718235" cy="7474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27" y="6053974"/>
            <a:ext cx="2601685" cy="686098"/>
          </a:xfrm>
          <a:prstGeom prst="rect">
            <a:avLst/>
          </a:prstGeom>
        </p:spPr>
      </p:pic>
      <p:sp>
        <p:nvSpPr>
          <p:cNvPr id="8" name="Title 1"/>
          <p:cNvSpPr>
            <a:spLocks noGrp="1"/>
          </p:cNvSpPr>
          <p:nvPr>
            <p:ph type="title"/>
          </p:nvPr>
        </p:nvSpPr>
        <p:spPr>
          <a:xfrm>
            <a:off x="354013" y="434723"/>
            <a:ext cx="8229600" cy="757973"/>
          </a:xfrm>
        </p:spPr>
        <p:txBody>
          <a:bodyPr/>
          <a:lstStyle/>
          <a:p>
            <a:r>
              <a:rPr lang="en-US" sz="3000" dirty="0">
                <a:solidFill>
                  <a:srgbClr val="000000"/>
                </a:solidFill>
              </a:rPr>
              <a:t>Why these conditions?</a:t>
            </a:r>
          </a:p>
        </p:txBody>
      </p:sp>
      <p:sp>
        <p:nvSpPr>
          <p:cNvPr id="9" name="Content Placeholder 2"/>
          <p:cNvSpPr txBox="1">
            <a:spLocks/>
          </p:cNvSpPr>
          <p:nvPr/>
        </p:nvSpPr>
        <p:spPr>
          <a:xfrm>
            <a:off x="457200" y="1445986"/>
            <a:ext cx="8229600" cy="4525963"/>
          </a:xfrm>
          <a:prstGeom prst="rect">
            <a:avLst/>
          </a:prstGeom>
        </p:spPr>
        <p:txBody>
          <a:bodyPr vert="horz"/>
          <a:lstStyle>
            <a:lvl1pPr marL="342900" indent="-342900" algn="r" rtl="0" eaLnBrk="0" fontAlgn="base" hangingPunct="0">
              <a:spcBef>
                <a:spcPct val="20000"/>
              </a:spcBef>
              <a:spcAft>
                <a:spcPct val="0"/>
              </a:spcAft>
              <a:defRPr>
                <a:solidFill>
                  <a:schemeClr val="tx1"/>
                </a:solidFill>
                <a:latin typeface="+mn-lt"/>
                <a:ea typeface="+mn-ea"/>
                <a:cs typeface="ＭＳ Ｐゴシック" charset="0"/>
              </a:defRPr>
            </a:lvl1pPr>
            <a:lvl2pPr marL="742950" indent="-285750" algn="r" rtl="0" eaLnBrk="0" fontAlgn="base" hangingPunct="0">
              <a:spcBef>
                <a:spcPct val="20000"/>
              </a:spcBef>
              <a:spcAft>
                <a:spcPct val="0"/>
              </a:spcAft>
              <a:buChar char="–"/>
              <a:defRPr sz="2800">
                <a:solidFill>
                  <a:schemeClr val="tx1"/>
                </a:solidFill>
                <a:latin typeface="+mn-lt"/>
                <a:ea typeface="+mn-ea"/>
              </a:defRPr>
            </a:lvl2pPr>
            <a:lvl3pPr marL="1143000" indent="-228600" algn="r" rtl="0" eaLnBrk="0" fontAlgn="base" hangingPunct="0">
              <a:spcBef>
                <a:spcPct val="20000"/>
              </a:spcBef>
              <a:spcAft>
                <a:spcPct val="0"/>
              </a:spcAft>
              <a:buChar char="•"/>
              <a:defRPr sz="2400">
                <a:solidFill>
                  <a:schemeClr val="tx1"/>
                </a:solidFill>
                <a:latin typeface="+mn-lt"/>
                <a:ea typeface="+mn-ea"/>
              </a:defRPr>
            </a:lvl3pPr>
            <a:lvl4pPr marL="1600200" indent="-228600" algn="r" rtl="0" eaLnBrk="0" fontAlgn="base" hangingPunct="0">
              <a:spcBef>
                <a:spcPct val="20000"/>
              </a:spcBef>
              <a:spcAft>
                <a:spcPct val="0"/>
              </a:spcAft>
              <a:buChar char="–"/>
              <a:defRPr sz="2000">
                <a:solidFill>
                  <a:schemeClr val="tx1"/>
                </a:solidFill>
                <a:latin typeface="+mn-lt"/>
                <a:ea typeface="+mn-ea"/>
              </a:defRPr>
            </a:lvl4pPr>
            <a:lvl5pPr marL="2057400" indent="-228600" algn="r" rtl="0" eaLnBrk="0" fontAlgn="base" hangingPunct="0">
              <a:spcBef>
                <a:spcPct val="20000"/>
              </a:spcBef>
              <a:spcAft>
                <a:spcPct val="0"/>
              </a:spcAft>
              <a:buChar char="»"/>
              <a:defRPr sz="2000">
                <a:solidFill>
                  <a:schemeClr val="tx1"/>
                </a:solidFill>
                <a:latin typeface="+mn-lt"/>
                <a:ea typeface="+mn-ea"/>
              </a:defRPr>
            </a:lvl5pPr>
            <a:lvl6pPr marL="2514600" indent="-228600" algn="r" rtl="0" fontAlgn="base">
              <a:spcBef>
                <a:spcPct val="20000"/>
              </a:spcBef>
              <a:spcAft>
                <a:spcPct val="0"/>
              </a:spcAft>
              <a:buChar char="»"/>
              <a:defRPr sz="2000">
                <a:solidFill>
                  <a:schemeClr val="tx1"/>
                </a:solidFill>
                <a:latin typeface="+mn-lt"/>
                <a:ea typeface="+mn-ea"/>
              </a:defRPr>
            </a:lvl6pPr>
            <a:lvl7pPr marL="2971800" indent="-228600" algn="r" rtl="0" fontAlgn="base">
              <a:spcBef>
                <a:spcPct val="20000"/>
              </a:spcBef>
              <a:spcAft>
                <a:spcPct val="0"/>
              </a:spcAft>
              <a:buChar char="»"/>
              <a:defRPr sz="2000">
                <a:solidFill>
                  <a:schemeClr val="tx1"/>
                </a:solidFill>
                <a:latin typeface="+mn-lt"/>
                <a:ea typeface="+mn-ea"/>
              </a:defRPr>
            </a:lvl7pPr>
            <a:lvl8pPr marL="3429000" indent="-228600" algn="r" rtl="0" fontAlgn="base">
              <a:spcBef>
                <a:spcPct val="20000"/>
              </a:spcBef>
              <a:spcAft>
                <a:spcPct val="0"/>
              </a:spcAft>
              <a:buChar char="»"/>
              <a:defRPr sz="2000">
                <a:solidFill>
                  <a:schemeClr val="tx1"/>
                </a:solidFill>
                <a:latin typeface="+mn-lt"/>
                <a:ea typeface="+mn-ea"/>
              </a:defRPr>
            </a:lvl8pPr>
            <a:lvl9pPr marL="3886200" indent="-228600" algn="r" rtl="0" fontAlgn="base">
              <a:spcBef>
                <a:spcPct val="20000"/>
              </a:spcBef>
              <a:spcAft>
                <a:spcPct val="0"/>
              </a:spcAft>
              <a:buChar char="»"/>
              <a:defRPr sz="2000">
                <a:solidFill>
                  <a:schemeClr val="tx1"/>
                </a:solidFill>
                <a:latin typeface="+mn-lt"/>
                <a:ea typeface="+mn-ea"/>
              </a:defRPr>
            </a:lvl9pPr>
          </a:lstStyle>
          <a:p>
            <a:pPr algn="ctr"/>
            <a:endParaRPr lang="en-US" sz="3600" dirty="0"/>
          </a:p>
          <a:p>
            <a:pPr algn="ctr"/>
            <a:endParaRPr lang="en-US" sz="3600" dirty="0"/>
          </a:p>
          <a:p>
            <a:pPr algn="ctr"/>
            <a:endParaRPr lang="en-US" sz="3600" dirty="0"/>
          </a:p>
          <a:p>
            <a:pPr algn="ctr"/>
            <a:endParaRPr lang="en-US" sz="3600" dirty="0"/>
          </a:p>
          <a:p>
            <a:pPr algn="ctr"/>
            <a:endParaRPr lang="en-US" sz="1200" dirty="0"/>
          </a:p>
          <a:p>
            <a:pPr algn="ctr"/>
            <a:endParaRPr lang="en-US" sz="1200" dirty="0"/>
          </a:p>
          <a:p>
            <a:pPr algn="ctr"/>
            <a:endParaRPr lang="en-US" sz="1200" dirty="0"/>
          </a:p>
          <a:p>
            <a:pPr algn="ctr"/>
            <a:endParaRPr lang="en-US" sz="400" dirty="0">
              <a:solidFill>
                <a:srgbClr val="000000"/>
              </a:solidFill>
            </a:endParaRPr>
          </a:p>
          <a:p>
            <a:pPr algn="ctr"/>
            <a:endParaRPr lang="en-US" sz="2400" dirty="0"/>
          </a:p>
          <a:p>
            <a:pPr algn="ctr"/>
            <a:endParaRPr lang="en-US" dirty="0"/>
          </a:p>
          <a:p>
            <a:pPr algn="ctr"/>
            <a:endParaRPr lang="en-US" dirty="0"/>
          </a:p>
        </p:txBody>
      </p:sp>
      <p:sp>
        <p:nvSpPr>
          <p:cNvPr id="10" name="TextBox 9"/>
          <p:cNvSpPr txBox="1"/>
          <p:nvPr/>
        </p:nvSpPr>
        <p:spPr>
          <a:xfrm>
            <a:off x="354013" y="5927514"/>
            <a:ext cx="1812458" cy="796016"/>
          </a:xfrm>
          <a:prstGeom prst="rect">
            <a:avLst/>
          </a:prstGeom>
          <a:solidFill>
            <a:schemeClr val="accent2"/>
          </a:solidFill>
        </p:spPr>
        <p:txBody>
          <a:bodyPr wrap="square" rtlCol="0">
            <a:spAutoFit/>
          </a:bodyPr>
          <a:lstStyle/>
          <a:p>
            <a:endParaRPr lang="en-US"/>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311" y="5942013"/>
            <a:ext cx="2095500" cy="838200"/>
          </a:xfrm>
          <a:prstGeom prst="rect">
            <a:avLst/>
          </a:prstGeom>
        </p:spPr>
      </p:pic>
      <p:sp>
        <p:nvSpPr>
          <p:cNvPr id="3" name="TextBox 2">
            <a:extLst>
              <a:ext uri="{FF2B5EF4-FFF2-40B4-BE49-F238E27FC236}">
                <a16:creationId xmlns:a16="http://schemas.microsoft.com/office/drawing/2014/main" id="{BB18EDC3-F3A4-3C47-82B4-2C382D837976}"/>
              </a:ext>
            </a:extLst>
          </p:cNvPr>
          <p:cNvSpPr txBox="1"/>
          <p:nvPr/>
        </p:nvSpPr>
        <p:spPr>
          <a:xfrm>
            <a:off x="524311" y="1391815"/>
            <a:ext cx="8265676" cy="5170646"/>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rgbClr val="000000"/>
                </a:solidFill>
              </a:rPr>
              <a:t>Selection of the commonest congenital anomalies</a:t>
            </a:r>
          </a:p>
          <a:p>
            <a:endParaRPr lang="en-US" sz="2200" dirty="0">
              <a:solidFill>
                <a:srgbClr val="000000"/>
              </a:solidFill>
            </a:endParaRPr>
          </a:p>
          <a:p>
            <a:pPr marL="342900" indent="-342900">
              <a:buFont typeface="Arial" panose="020B0604020202020204" pitchFamily="34" charset="0"/>
              <a:buChar char="•"/>
            </a:pPr>
            <a:r>
              <a:rPr lang="en-US" sz="2200" dirty="0">
                <a:solidFill>
                  <a:srgbClr val="000000"/>
                </a:solidFill>
              </a:rPr>
              <a:t>All require emergency neonatal surgical care soon after birth</a:t>
            </a:r>
          </a:p>
          <a:p>
            <a:endParaRPr lang="en-US" sz="2200" dirty="0">
              <a:solidFill>
                <a:srgbClr val="000000"/>
              </a:solidFill>
            </a:endParaRPr>
          </a:p>
          <a:p>
            <a:pPr marL="342900" indent="-342900">
              <a:buFont typeface="Arial" panose="020B0604020202020204" pitchFamily="34" charset="0"/>
              <a:buChar char="•"/>
            </a:pPr>
            <a:r>
              <a:rPr lang="en-US" sz="2200" dirty="0">
                <a:solidFill>
                  <a:srgbClr val="000000"/>
                </a:solidFill>
              </a:rPr>
              <a:t>Particularly high neonatal mortality rate (&gt;50% LMICs) in congenital anomalies involving the gastrointestinal tract</a:t>
            </a:r>
          </a:p>
          <a:p>
            <a:endParaRPr lang="en-US" sz="2200" dirty="0">
              <a:solidFill>
                <a:srgbClr val="000000"/>
              </a:solidFill>
            </a:endParaRPr>
          </a:p>
          <a:p>
            <a:pPr marL="342900" indent="-342900">
              <a:buFont typeface="Arial" panose="020B0604020202020204" pitchFamily="34" charset="0"/>
              <a:buChar char="•"/>
            </a:pPr>
            <a:r>
              <a:rPr lang="en-US" sz="2200" dirty="0">
                <a:solidFill>
                  <a:srgbClr val="000000"/>
                </a:solidFill>
              </a:rPr>
              <a:t>Require a similar package of neonatal surgical care</a:t>
            </a:r>
          </a:p>
          <a:p>
            <a:endParaRPr lang="en-US" sz="2200" dirty="0">
              <a:solidFill>
                <a:srgbClr val="000000"/>
              </a:solidFill>
            </a:endParaRPr>
          </a:p>
          <a:p>
            <a:pPr marL="342900" indent="-342900">
              <a:buFont typeface="Arial" panose="020B0604020202020204" pitchFamily="34" charset="0"/>
              <a:buChar char="•"/>
            </a:pPr>
            <a:r>
              <a:rPr lang="en-US" sz="2200" dirty="0">
                <a:solidFill>
                  <a:srgbClr val="000000"/>
                </a:solidFill>
              </a:rPr>
              <a:t>Managed by the same team</a:t>
            </a:r>
          </a:p>
          <a:p>
            <a:endParaRPr lang="en-US" sz="2200" dirty="0">
              <a:solidFill>
                <a:srgbClr val="000000"/>
              </a:solidFill>
            </a:endParaRPr>
          </a:p>
          <a:p>
            <a:pPr marL="342900" indent="-342900">
              <a:buFont typeface="Arial" panose="020B0604020202020204" pitchFamily="34" charset="0"/>
              <a:buChar char="•"/>
            </a:pPr>
            <a:r>
              <a:rPr lang="en-US" sz="2200" dirty="0">
                <a:solidFill>
                  <a:srgbClr val="000000"/>
                </a:solidFill>
              </a:rPr>
              <a:t>Particularly understudied group of conditions</a:t>
            </a:r>
          </a:p>
          <a:p>
            <a:pPr marL="342900" indent="-342900">
              <a:buFont typeface="Arial" panose="020B0604020202020204" pitchFamily="34" charset="0"/>
              <a:buChar char="•"/>
            </a:pPr>
            <a:endParaRPr lang="en-US" sz="2200" dirty="0">
              <a:solidFill>
                <a:srgbClr val="000000"/>
              </a:solidFill>
            </a:endParaRPr>
          </a:p>
          <a:p>
            <a:pPr marL="342900" indent="-342900">
              <a:buFont typeface="Arial" panose="020B0604020202020204" pitchFamily="34" charset="0"/>
              <a:buChar char="•"/>
            </a:pPr>
            <a:endParaRPr lang="en-US" sz="2200" dirty="0">
              <a:solidFill>
                <a:srgbClr val="000000"/>
              </a:solidFill>
            </a:endParaRPr>
          </a:p>
          <a:p>
            <a:endParaRPr lang="en-US" sz="2200" dirty="0">
              <a:solidFill>
                <a:srgbClr val="000000"/>
              </a:solidFill>
            </a:endParaRPr>
          </a:p>
        </p:txBody>
      </p:sp>
    </p:spTree>
    <p:extLst>
      <p:ext uri="{BB962C8B-B14F-4D97-AF65-F5344CB8AC3E}">
        <p14:creationId xmlns:p14="http://schemas.microsoft.com/office/powerpoint/2010/main" val="1996601610"/>
      </p:ext>
    </p:extLst>
  </p:cSld>
  <p:clrMapOvr>
    <a:masterClrMapping/>
  </p:clrMapOvr>
</p:sld>
</file>

<file path=ppt/theme/theme1.xml><?xml version="1.0" encoding="utf-8"?>
<a:theme xmlns:a="http://schemas.openxmlformats.org/drawingml/2006/main" name="11_Default Design">
  <a:themeElements>
    <a:clrScheme name="11_Default Design 13">
      <a:dk1>
        <a:srgbClr val="333399"/>
      </a:dk1>
      <a:lt1>
        <a:srgbClr val="FFFFFF"/>
      </a:lt1>
      <a:dk2>
        <a:srgbClr val="333399"/>
      </a:dk2>
      <a:lt2>
        <a:srgbClr val="FFFFFF"/>
      </a:lt2>
      <a:accent1>
        <a:srgbClr val="FFFFFF"/>
      </a:accent1>
      <a:accent2>
        <a:srgbClr val="FFFFFF"/>
      </a:accent2>
      <a:accent3>
        <a:srgbClr val="FFFFFF"/>
      </a:accent3>
      <a:accent4>
        <a:srgbClr val="2A2A82"/>
      </a:accent4>
      <a:accent5>
        <a:srgbClr val="FFFFFF"/>
      </a:accent5>
      <a:accent6>
        <a:srgbClr val="E7E7E7"/>
      </a:accent6>
      <a:hlink>
        <a:srgbClr val="333399"/>
      </a:hlink>
      <a:folHlink>
        <a:srgbClr val="333399"/>
      </a:folHlink>
    </a:clrScheme>
    <a:fontScheme name="1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Default Design 13">
        <a:dk1>
          <a:srgbClr val="333399"/>
        </a:dk1>
        <a:lt1>
          <a:srgbClr val="FFFFFF"/>
        </a:lt1>
        <a:dk2>
          <a:srgbClr val="333399"/>
        </a:dk2>
        <a:lt2>
          <a:srgbClr val="FFFFFF"/>
        </a:lt2>
        <a:accent1>
          <a:srgbClr val="FFFFFF"/>
        </a:accent1>
        <a:accent2>
          <a:srgbClr val="FFFFFF"/>
        </a:accent2>
        <a:accent3>
          <a:srgbClr val="FFFFFF"/>
        </a:accent3>
        <a:accent4>
          <a:srgbClr val="2A2A82"/>
        </a:accent4>
        <a:accent5>
          <a:srgbClr val="FFFFFF"/>
        </a:accent5>
        <a:accent6>
          <a:srgbClr val="E7E7E7"/>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Default Design">
  <a:themeElements>
    <a:clrScheme name="12_Default Design 13">
      <a:dk1>
        <a:srgbClr val="333399"/>
      </a:dk1>
      <a:lt1>
        <a:srgbClr val="FFFFFF"/>
      </a:lt1>
      <a:dk2>
        <a:srgbClr val="333399"/>
      </a:dk2>
      <a:lt2>
        <a:srgbClr val="FFFFFF"/>
      </a:lt2>
      <a:accent1>
        <a:srgbClr val="FFFFFF"/>
      </a:accent1>
      <a:accent2>
        <a:srgbClr val="FFFFFF"/>
      </a:accent2>
      <a:accent3>
        <a:srgbClr val="FFFFFF"/>
      </a:accent3>
      <a:accent4>
        <a:srgbClr val="2A2A82"/>
      </a:accent4>
      <a:accent5>
        <a:srgbClr val="FFFFFF"/>
      </a:accent5>
      <a:accent6>
        <a:srgbClr val="E7E7E7"/>
      </a:accent6>
      <a:hlink>
        <a:srgbClr val="333399"/>
      </a:hlink>
      <a:folHlink>
        <a:srgbClr val="333399"/>
      </a:folHlink>
    </a:clrScheme>
    <a:fontScheme name="12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2_Default Design 13">
        <a:dk1>
          <a:srgbClr val="333399"/>
        </a:dk1>
        <a:lt1>
          <a:srgbClr val="FFFFFF"/>
        </a:lt1>
        <a:dk2>
          <a:srgbClr val="333399"/>
        </a:dk2>
        <a:lt2>
          <a:srgbClr val="FFFFFF"/>
        </a:lt2>
        <a:accent1>
          <a:srgbClr val="FFFFFF"/>
        </a:accent1>
        <a:accent2>
          <a:srgbClr val="FFFFFF"/>
        </a:accent2>
        <a:accent3>
          <a:srgbClr val="FFFFFF"/>
        </a:accent3>
        <a:accent4>
          <a:srgbClr val="2A2A82"/>
        </a:accent4>
        <a:accent5>
          <a:srgbClr val="FFFFFF"/>
        </a:accent5>
        <a:accent6>
          <a:srgbClr val="E7E7E7"/>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Default Design">
  <a:themeElements>
    <a:clrScheme name="10_Default Design 13">
      <a:dk1>
        <a:srgbClr val="333399"/>
      </a:dk1>
      <a:lt1>
        <a:srgbClr val="FFFFFF"/>
      </a:lt1>
      <a:dk2>
        <a:srgbClr val="333399"/>
      </a:dk2>
      <a:lt2>
        <a:srgbClr val="FFFFFF"/>
      </a:lt2>
      <a:accent1>
        <a:srgbClr val="FFFFFF"/>
      </a:accent1>
      <a:accent2>
        <a:srgbClr val="FFFFFF"/>
      </a:accent2>
      <a:accent3>
        <a:srgbClr val="FFFFFF"/>
      </a:accent3>
      <a:accent4>
        <a:srgbClr val="2A2A82"/>
      </a:accent4>
      <a:accent5>
        <a:srgbClr val="FFFFFF"/>
      </a:accent5>
      <a:accent6>
        <a:srgbClr val="E7E7E7"/>
      </a:accent6>
      <a:hlink>
        <a:srgbClr val="333399"/>
      </a:hlink>
      <a:folHlink>
        <a:srgbClr val="333399"/>
      </a:folHlink>
    </a:clrScheme>
    <a:fontScheme name="10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_Default Design 13">
        <a:dk1>
          <a:srgbClr val="333399"/>
        </a:dk1>
        <a:lt1>
          <a:srgbClr val="FFFFFF"/>
        </a:lt1>
        <a:dk2>
          <a:srgbClr val="333399"/>
        </a:dk2>
        <a:lt2>
          <a:srgbClr val="FFFFFF"/>
        </a:lt2>
        <a:accent1>
          <a:srgbClr val="FFFFFF"/>
        </a:accent1>
        <a:accent2>
          <a:srgbClr val="FFFFFF"/>
        </a:accent2>
        <a:accent3>
          <a:srgbClr val="FFFFFF"/>
        </a:accent3>
        <a:accent4>
          <a:srgbClr val="2A2A82"/>
        </a:accent4>
        <a:accent5>
          <a:srgbClr val="FFFFFF"/>
        </a:accent5>
        <a:accent6>
          <a:srgbClr val="E7E7E7"/>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Guy's and St Thomas' Powerpoint template 2011</Template>
  <TotalTime>27251</TotalTime>
  <Words>2297</Words>
  <Application>Microsoft Office PowerPoint</Application>
  <PresentationFormat>On-screen Show (4:3)</PresentationFormat>
  <Paragraphs>404</Paragraphs>
  <Slides>24</Slides>
  <Notes>24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ＭＳ Ｐゴシック</vt:lpstr>
      <vt:lpstr>Arial</vt:lpstr>
      <vt:lpstr>Calibri</vt:lpstr>
      <vt:lpstr>Helvetica Neue</vt:lpstr>
      <vt:lpstr>Symbol</vt:lpstr>
      <vt:lpstr>Times New Roman</vt:lpstr>
      <vt:lpstr>11_Default Design</vt:lpstr>
      <vt:lpstr>12_Default Design</vt:lpstr>
      <vt:lpstr>10_Default Design</vt:lpstr>
      <vt:lpstr>Management and Outcomes of Congenital Anomalies in Low-, Middle- and High-Income Countries:  A Multi-centre, International, Prospective Cohort Study</vt:lpstr>
      <vt:lpstr>Congenital Anomalies Globally</vt:lpstr>
      <vt:lpstr>Congenital Anomalies in LICs</vt:lpstr>
      <vt:lpstr>PowerPoint Presentation</vt:lpstr>
      <vt:lpstr>Example: Congenital Diaphragmatic Hernia</vt:lpstr>
      <vt:lpstr>Registries</vt:lpstr>
      <vt:lpstr>Aim</vt:lpstr>
      <vt:lpstr>Methodology</vt:lpstr>
      <vt:lpstr>Why these conditions?</vt:lpstr>
      <vt:lpstr>Patient Inclusion/ Exclusion Criteria</vt:lpstr>
      <vt:lpstr>Methodology</vt:lpstr>
      <vt:lpstr>Methodology</vt:lpstr>
      <vt:lpstr>Data Validation</vt:lpstr>
      <vt:lpstr>Global PaedSurg Research Collaboration</vt:lpstr>
      <vt:lpstr>Global PaedSurg Research Collaboration</vt:lpstr>
      <vt:lpstr>Collaborator &amp; Hospital Inclusion Criteria</vt:lpstr>
      <vt:lpstr>Team Structure</vt:lpstr>
      <vt:lpstr>PowerPoint Presentation</vt:lpstr>
      <vt:lpstr>PowerPoint Presentation</vt:lpstr>
      <vt:lpstr>PowerPoint Presentation</vt:lpstr>
      <vt:lpstr>Benefits to Collaborators</vt:lpstr>
      <vt:lpstr>Benefits to Patients</vt:lpstr>
      <vt:lpstr>Outcomes</vt:lpstr>
      <vt:lpstr>Thank you for listening, any questions?          </vt:lpstr>
    </vt:vector>
  </TitlesOfParts>
  <Company>GSTT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&lt;Insert Presentation Title here&gt; do not exceed two lines of text here</dc:title>
  <dc:creator>Full Name</dc:creator>
  <cp:lastModifiedBy>marcus sim</cp:lastModifiedBy>
  <cp:revision>411</cp:revision>
  <cp:lastPrinted>2018-06-06T19:34:30Z</cp:lastPrinted>
  <dcterms:created xsi:type="dcterms:W3CDTF">2011-08-10T09:53:39Z</dcterms:created>
  <dcterms:modified xsi:type="dcterms:W3CDTF">2018-11-22T22:32:12Z</dcterms:modified>
</cp:coreProperties>
</file>