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tiff" ContentType="image/tiff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theme/theme4.xml" ContentType="application/vnd.openxmlformats-officedocument.theme+xml"/>
  <Override PartName="/ppt/theme/theme5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60" r:id="rId2"/>
    <p:sldMasterId id="2147483672" r:id="rId3"/>
  </p:sldMasterIdLst>
  <p:notesMasterIdLst>
    <p:notesMasterId r:id="rId36"/>
  </p:notesMasterIdLst>
  <p:handoutMasterIdLst>
    <p:handoutMasterId r:id="rId37"/>
  </p:handoutMasterIdLst>
  <p:sldIdLst>
    <p:sldId id="256" r:id="rId4"/>
    <p:sldId id="257" r:id="rId5"/>
    <p:sldId id="258" r:id="rId6"/>
    <p:sldId id="259" r:id="rId7"/>
    <p:sldId id="260" r:id="rId8"/>
    <p:sldId id="261" r:id="rId9"/>
    <p:sldId id="288" r:id="rId10"/>
    <p:sldId id="262" r:id="rId11"/>
    <p:sldId id="263" r:id="rId12"/>
    <p:sldId id="264" r:id="rId13"/>
    <p:sldId id="277" r:id="rId14"/>
    <p:sldId id="265" r:id="rId15"/>
    <p:sldId id="289" r:id="rId16"/>
    <p:sldId id="290" r:id="rId17"/>
    <p:sldId id="266" r:id="rId18"/>
    <p:sldId id="267" r:id="rId19"/>
    <p:sldId id="270" r:id="rId20"/>
    <p:sldId id="276" r:id="rId21"/>
    <p:sldId id="271" r:id="rId22"/>
    <p:sldId id="272" r:id="rId23"/>
    <p:sldId id="273" r:id="rId24"/>
    <p:sldId id="278" r:id="rId25"/>
    <p:sldId id="287" r:id="rId26"/>
    <p:sldId id="286" r:id="rId27"/>
    <p:sldId id="284" r:id="rId28"/>
    <p:sldId id="285" r:id="rId29"/>
    <p:sldId id="279" r:id="rId30"/>
    <p:sldId id="283" r:id="rId31"/>
    <p:sldId id="282" r:id="rId32"/>
    <p:sldId id="281" r:id="rId33"/>
    <p:sldId id="280" r:id="rId34"/>
    <p:sldId id="275" r:id="rId35"/>
  </p:sldIdLst>
  <p:sldSz cx="9144000" cy="6858000" type="screen4x3"/>
  <p:notesSz cx="6797675" cy="9928225"/>
  <p:defaultTextStyle>
    <a:defPPr>
      <a:defRPr lang="en-GB">
        <a:uFillTx/>
      </a:defRPr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charset="0"/>
        <a:cs typeface="ＭＳ Ｐゴシック" charset="0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charset="0"/>
        <a:cs typeface="ＭＳ Ｐゴシック" charset="0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charset="0"/>
        <a:cs typeface="ＭＳ Ｐゴシック" charset="0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charset="0"/>
        <a:cs typeface="ＭＳ Ｐゴシック" charset="0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uFillTx/>
        <a:latin typeface="Arial" charset="0"/>
        <a:ea typeface="ＭＳ Ｐゴシック" charset="0"/>
        <a:cs typeface="ＭＳ Ｐゴシック" charset="0"/>
      </a:defRPr>
    </a:lvl5pPr>
    <a:lvl6pPr marL="2286000" algn="l" defTabSz="4572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charset="0"/>
        <a:cs typeface="ＭＳ Ｐゴシック" charset="0"/>
      </a:defRPr>
    </a:lvl6pPr>
    <a:lvl7pPr marL="2743200" algn="l" defTabSz="4572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charset="0"/>
        <a:cs typeface="ＭＳ Ｐゴシック" charset="0"/>
      </a:defRPr>
    </a:lvl7pPr>
    <a:lvl8pPr marL="3200400" algn="l" defTabSz="4572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charset="0"/>
        <a:cs typeface="ＭＳ Ｐゴシック" charset="0"/>
      </a:defRPr>
    </a:lvl8pPr>
    <a:lvl9pPr marL="3657600" algn="l" defTabSz="457200" rtl="0" eaLnBrk="1" latinLnBrk="0" hangingPunct="1">
      <a:defRPr kern="1200">
        <a:solidFill>
          <a:schemeClr val="tx1"/>
        </a:solidFill>
        <a:uFillTx/>
        <a:latin typeface="Arial" charset="0"/>
        <a:ea typeface="ＭＳ Ｐゴシック" charset="0"/>
        <a:cs typeface="ＭＳ Ｐゴシック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1E171933-4619-4E11-9A3F-F7608DF75F80}" styleName="Medium Style 1 - Accent 4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073A0DAA-6AF3-43AB-8588-CEC1D06C72B9}" styleName="Medium Style 2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dk1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dk1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dk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srgbClr val="000000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srgbClr val="000000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srgbClr val="000000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srgbClr val="000000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397" autoAdjust="0"/>
    <p:restoredTop sz="92991" autoAdjust="0"/>
  </p:normalViewPr>
  <p:slideViewPr>
    <p:cSldViewPr snapToGrid="0">
      <p:cViewPr varScale="1">
        <p:scale>
          <a:sx n="80" d="100"/>
          <a:sy n="80" d="100"/>
        </p:scale>
        <p:origin x="1397" y="7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notesViewPr>
    <p:cSldViewPr snapToGrid="0">
      <p:cViewPr varScale="1">
        <p:scale>
          <a:sx n="66" d="100"/>
          <a:sy n="66" d="100"/>
        </p:scale>
        <p:origin x="0" y="0"/>
      </p:cViewPr>
      <p:guideLst/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5.xml"/><Relationship Id="rId13" Type="http://schemas.openxmlformats.org/officeDocument/2006/relationships/slide" Target="slides/slide10.xml"/><Relationship Id="rId18" Type="http://schemas.openxmlformats.org/officeDocument/2006/relationships/slide" Target="slides/slide15.xml"/><Relationship Id="rId26" Type="http://schemas.openxmlformats.org/officeDocument/2006/relationships/slide" Target="slides/slide23.xml"/><Relationship Id="rId39" Type="http://schemas.openxmlformats.org/officeDocument/2006/relationships/viewProps" Target="view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8.xml"/><Relationship Id="rId34" Type="http://schemas.openxmlformats.org/officeDocument/2006/relationships/slide" Target="slides/slide31.xml"/><Relationship Id="rId7" Type="http://schemas.openxmlformats.org/officeDocument/2006/relationships/slide" Target="slides/slide4.xml"/><Relationship Id="rId12" Type="http://schemas.openxmlformats.org/officeDocument/2006/relationships/slide" Target="slides/slide9.xml"/><Relationship Id="rId17" Type="http://schemas.openxmlformats.org/officeDocument/2006/relationships/slide" Target="slides/slide14.xml"/><Relationship Id="rId25" Type="http://schemas.openxmlformats.org/officeDocument/2006/relationships/slide" Target="slides/slide22.xml"/><Relationship Id="rId33" Type="http://schemas.openxmlformats.org/officeDocument/2006/relationships/slide" Target="slides/slide30.xml"/><Relationship Id="rId38" Type="http://schemas.openxmlformats.org/officeDocument/2006/relationships/presProps" Target="presProps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3.xml"/><Relationship Id="rId20" Type="http://schemas.openxmlformats.org/officeDocument/2006/relationships/slide" Target="slides/slide17.xml"/><Relationship Id="rId29" Type="http://schemas.openxmlformats.org/officeDocument/2006/relationships/slide" Target="slides/slide26.xml"/><Relationship Id="rId41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3.xml"/><Relationship Id="rId11" Type="http://schemas.openxmlformats.org/officeDocument/2006/relationships/slide" Target="slides/slide8.xml"/><Relationship Id="rId24" Type="http://schemas.openxmlformats.org/officeDocument/2006/relationships/slide" Target="slides/slide21.xml"/><Relationship Id="rId32" Type="http://schemas.openxmlformats.org/officeDocument/2006/relationships/slide" Target="slides/slide29.xml"/><Relationship Id="rId37" Type="http://schemas.openxmlformats.org/officeDocument/2006/relationships/handoutMaster" Target="handoutMasters/handoutMaster1.xml"/><Relationship Id="rId40" Type="http://schemas.openxmlformats.org/officeDocument/2006/relationships/theme" Target="theme/theme1.xml"/><Relationship Id="rId5" Type="http://schemas.openxmlformats.org/officeDocument/2006/relationships/slide" Target="slides/slide2.xml"/><Relationship Id="rId15" Type="http://schemas.openxmlformats.org/officeDocument/2006/relationships/slide" Target="slides/slide12.xml"/><Relationship Id="rId23" Type="http://schemas.openxmlformats.org/officeDocument/2006/relationships/slide" Target="slides/slide20.xml"/><Relationship Id="rId28" Type="http://schemas.openxmlformats.org/officeDocument/2006/relationships/slide" Target="slides/slide25.xml"/><Relationship Id="rId36" Type="http://schemas.openxmlformats.org/officeDocument/2006/relationships/notesMaster" Target="notesMasters/notesMaster1.xml"/><Relationship Id="rId10" Type="http://schemas.openxmlformats.org/officeDocument/2006/relationships/slide" Target="slides/slide7.xml"/><Relationship Id="rId19" Type="http://schemas.openxmlformats.org/officeDocument/2006/relationships/slide" Target="slides/slide16.xml"/><Relationship Id="rId31" Type="http://schemas.openxmlformats.org/officeDocument/2006/relationships/slide" Target="slides/slide28.xml"/><Relationship Id="rId4" Type="http://schemas.openxmlformats.org/officeDocument/2006/relationships/slide" Target="slides/slide1.xml"/><Relationship Id="rId9" Type="http://schemas.openxmlformats.org/officeDocument/2006/relationships/slide" Target="slides/slide6.xml"/><Relationship Id="rId14" Type="http://schemas.openxmlformats.org/officeDocument/2006/relationships/slide" Target="slides/slide11.xml"/><Relationship Id="rId22" Type="http://schemas.openxmlformats.org/officeDocument/2006/relationships/slide" Target="slides/slide19.xml"/><Relationship Id="rId27" Type="http://schemas.openxmlformats.org/officeDocument/2006/relationships/slide" Target="slides/slide24.xml"/><Relationship Id="rId30" Type="http://schemas.openxmlformats.org/officeDocument/2006/relationships/slide" Target="slides/slide27.xml"/><Relationship Id="rId35" Type="http://schemas.openxmlformats.org/officeDocument/2006/relationships/slide" Target="slides/slide32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5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155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uFillTx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GB">
              <a:uFillTx/>
            </a:endParaRPr>
          </a:p>
        </p:txBody>
      </p:sp>
      <p:sp>
        <p:nvSpPr>
          <p:cNvPr id="15155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49688" y="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GB">
              <a:uFillTx/>
            </a:endParaRPr>
          </a:p>
        </p:txBody>
      </p:sp>
      <p:sp>
        <p:nvSpPr>
          <p:cNvPr id="15155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uFillTx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GB">
              <a:uFillTx/>
            </a:endParaRPr>
          </a:p>
        </p:txBody>
      </p:sp>
      <p:sp>
        <p:nvSpPr>
          <p:cNvPr id="15155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49688" y="9429750"/>
            <a:ext cx="2946400" cy="496888"/>
          </a:xfrm>
          <a:prstGeom prst="rect">
            <a:avLst/>
          </a:prstGeom>
          <a:noFill/>
          <a:ln>
            <a:noFill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uFillTx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107A8ECF-DC8D-4A4C-8329-AF67F9B4896D}" type="slidenum">
              <a:rPr lang="en-GB">
                <a:uFillTx/>
              </a:rPr>
              <a:pPr>
                <a:defRPr>
                  <a:uFillTx/>
                </a:defRPr>
              </a:pPr>
              <a:t>‹#›</a:t>
            </a:fld>
            <a:endParaRPr lang="en-GB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90193057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>
                <a:uFillTx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>
                <a:uFillTx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D0EEDC3D-D777-6D4A-8C2C-1C529BD005BA}" type="datetimeFigureOut">
              <a:rPr lang="en-US">
                <a:uFillTx/>
              </a:rPr>
              <a:pPr>
                <a:defRPr>
                  <a:uFillTx/>
                </a:defRPr>
              </a:pPr>
              <a:t>3/6/2019</a:t>
            </a:fld>
            <a:endParaRPr lang="en-US">
              <a:uFillTx/>
            </a:endParaRP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srgbClr val="000000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>
              <a:uFillTx/>
            </a:endParaRPr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79450" y="4716463"/>
            <a:ext cx="5438775" cy="4467225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GB" noProof="0">
                <a:uFillTx/>
              </a:rPr>
              <a:t>Click to edit Master text styles</a:t>
            </a:r>
          </a:p>
          <a:p>
            <a:pPr lvl="1"/>
            <a:r>
              <a:rPr lang="en-GB" noProof="0">
                <a:uFillTx/>
              </a:rPr>
              <a:t>Second level</a:t>
            </a:r>
          </a:p>
          <a:p>
            <a:pPr lvl="2"/>
            <a:r>
              <a:rPr lang="en-GB" noProof="0">
                <a:uFillTx/>
              </a:rPr>
              <a:t>Third level</a:t>
            </a:r>
          </a:p>
          <a:p>
            <a:pPr lvl="3"/>
            <a:r>
              <a:rPr lang="en-GB" noProof="0">
                <a:uFillTx/>
              </a:rPr>
              <a:t>Fourth level</a:t>
            </a:r>
          </a:p>
          <a:p>
            <a:pPr lvl="4"/>
            <a:r>
              <a:rPr lang="en-GB" noProof="0">
                <a:uFillTx/>
              </a:rPr>
              <a:t>Fifth level</a:t>
            </a:r>
            <a:endParaRPr lang="en-US" noProof="0">
              <a:uFillTx/>
            </a:endParaRP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>
                <a:uFillTx/>
                <a:cs typeface="+mn-cs"/>
              </a:defRPr>
            </a:lvl1pPr>
          </a:lstStyle>
          <a:p>
            <a:pPr>
              <a:defRPr>
                <a:uFillTx/>
              </a:defRPr>
            </a:pPr>
            <a:endParaRPr lang="en-US">
              <a:uFillTx/>
            </a:endParaRPr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49688" y="942975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>
                <a:uFillTx/>
                <a:cs typeface="+mn-cs"/>
              </a:defRPr>
            </a:lvl1pPr>
          </a:lstStyle>
          <a:p>
            <a:pPr>
              <a:defRPr>
                <a:uFillTx/>
              </a:defRPr>
            </a:pPr>
            <a:fld id="{029D0EBA-D605-9B40-ACA5-D1FB35DBADC1}" type="slidenum">
              <a:rPr lang="en-US">
                <a:uFillTx/>
              </a:rPr>
              <a:pPr>
                <a:defRPr>
                  <a:uFillTx/>
                </a:defRPr>
              </a:pPr>
              <a:t>‹#›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75478884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0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0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0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uFillTx/>
        <a:latin typeface="+mn-lt"/>
        <a:ea typeface="ＭＳ Ｐゴシック" charset="0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uFillTx/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7" name="Slide Image Placeholder 1"/>
          <p:cNvSpPr>
            <a:spLocks noGrp="1" noRot="1" noChangeAspec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</a:ln>
        </p:spPr>
      </p:sp>
      <p:sp>
        <p:nvSpPr>
          <p:cNvPr id="9218" name="Notes Placeholder 2"/>
          <p:cNvSpPr>
            <a:spLocks noGrp="1"/>
          </p:cNvSpPr>
          <p:nvPr>
            <p:ph type="body" idx="1"/>
          </p:nvPr>
        </p:nvSpPr>
        <p:spPr bwMode="auto">
          <a:noFill/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eaLnBrk="1" hangingPunct="1">
              <a:spcBef>
                <a:spcPct val="0"/>
              </a:spcBef>
            </a:pPr>
            <a:endParaRPr lang="en-US" dirty="0">
              <a:uFillTx/>
              <a:latin typeface="Calibri" charset="0"/>
            </a:endParaRPr>
          </a:p>
        </p:txBody>
      </p:sp>
      <p:sp>
        <p:nvSpPr>
          <p:cNvPr id="9219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</p:spPr>
        <p:txBody>
          <a:bodyPr wrap="square" numCol="1" anchorCtr="0" compatLnSpc="1">
            <a:prstTxWarp prst="textNoShape">
              <a:avLst/>
            </a:prstTxWarp>
          </a:bodyPr>
          <a:lstStyle>
            <a:lvl1pPr eaLnBrk="0" hangingPunct="0">
              <a:defRPr sz="2400">
                <a:solidFill>
                  <a:schemeClr val="tx1"/>
                </a:solidFill>
                <a:uFillTx/>
                <a:latin typeface="Arial" charset="0"/>
                <a:ea typeface="ＭＳ Ｐゴシック" charset="0"/>
                <a:cs typeface="ＭＳ Ｐゴシック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uFillTx/>
                <a:latin typeface="Arial" charset="0"/>
                <a:ea typeface="ＭＳ Ｐゴシック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uFillTx/>
                <a:latin typeface="Arial" charset="0"/>
                <a:ea typeface="ＭＳ Ｐゴシック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uFillTx/>
                <a:latin typeface="Arial" charset="0"/>
                <a:ea typeface="ＭＳ Ｐゴシック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uFillTx/>
                <a:latin typeface="Arial" charset="0"/>
                <a:ea typeface="ＭＳ Ｐゴシック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charset="0"/>
                <a:ea typeface="ＭＳ Ｐゴシック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charset="0"/>
                <a:ea typeface="ＭＳ Ｐゴシック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charset="0"/>
                <a:ea typeface="ＭＳ Ｐゴシック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uFillTx/>
                <a:latin typeface="Arial" charset="0"/>
                <a:ea typeface="ＭＳ Ｐゴシック" charset="0"/>
              </a:defRPr>
            </a:lvl9pPr>
          </a:lstStyle>
          <a:p>
            <a:pPr eaLnBrk="1" hangingPunct="1"/>
            <a:fld id="{8468F9BD-DDF4-8147-B31F-D709F6C0A5EB}" type="slidenum">
              <a:rPr lang="en-US" sz="1200">
                <a:uFillTx/>
              </a:rPr>
              <a:pPr eaLnBrk="1" hangingPunct="1"/>
              <a:t>1</a:t>
            </a:fld>
            <a:endParaRPr lang="en-US" sz="1200">
              <a:uFillTx/>
            </a:endParaRPr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STUDY AIM(S)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Logical, coherent, feasible, concise, realistic, considering local conditions, phrased to clearly meet the purpose of the study and related to what the specific research is intended to accomplish.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2796068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50454078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938984565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rPr>
              <a:t>The Global </a:t>
            </a: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17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algn="l"/>
            <a:endParaRPr lang="en-US" sz="12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22323166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PROGECT MANAGMENT 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Work plan Is an outline of activities of all the phases of the research to be carried out according to an anticipated time schedule.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Time table for each major step of the study should be defined and the personnel involved in the study or data should be properly trained. 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ETHICAL CONSIDERATIONS 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 accord with the Declaration of Helsinki. In any case study should not start unless approval from ethics committee is received.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Explaining:</a:t>
            </a:r>
            <a:r>
              <a:rPr kumimoji="0" lang="en-GB" sz="1200" b="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n-lt"/>
                <a:ea typeface="ＭＳ Ｐゴシック" charset="0"/>
                <a:cs typeface="Arial" pitchFamily="34" charset="0"/>
              </a:rPr>
              <a:t> </a:t>
            </a: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benefits and risks for the subjects involved. The physical, social and psychological implications of the research.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Details of the information to be given to the study patients with alternative treatments/ approaches.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Informed consent of the participants (justification for research, outline of study, risks, confidentiality, voluntary participation)</a:t>
            </a: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19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Writing a protocol - a plan or an action plan is one of the most challenging and difficult tasks and a new era for the majority of postgraduates and new researchers. We will </a:t>
            </a:r>
            <a:r>
              <a:rPr kumimoji="0" lang="en-US" sz="12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summarise</a:t>
            </a: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the most important steps and guidelines for a standard research protocol </a:t>
            </a:r>
            <a:endParaRPr kumimoji="0" lang="en-US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20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21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22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413812301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23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47092335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24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5583503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25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644013608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26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671893537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069100594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28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173504753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29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54842665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The protocol demonstrates the guidelines for conducting the trial, explains the essential parts, describes the </a:t>
            </a:r>
            <a:r>
              <a:rPr kumimoji="0" lang="en-US" sz="1200" b="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elibility</a:t>
            </a: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 of the participants, the length of the study, the medications if relevant and the related tests.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What is the question? ( Hypothesis)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Why the study is important?( Significance)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Where and when the study will take place?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Methodology - procedures and methods to be used.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How are you going to do it?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Time table and budget?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Resources required ( technical, scientific, financial)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3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30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1874800969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31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232086030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32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Benefits of the proposal to a researcher: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Allow the researcher to plan and review the project’s steps 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Serves as a guide throughout the research – for all involved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Forces time and budget estimates.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b="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cs typeface="Arial" pitchFamily="34" charset="0"/>
              </a:rPr>
              <a:t>Important to optimise the methodological robustness of the study</a:t>
            </a:r>
            <a:endParaRPr kumimoji="0" lang="el-GR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4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>
              <a:uFillTx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5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6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12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7</a:t>
            </a:fld>
            <a:endParaRPr lang="en-US">
              <a:uFillTx/>
            </a:endParaRPr>
          </a:p>
        </p:txBody>
      </p:sp>
    </p:spTree>
    <p:extLst>
      <p:ext uri="{BB962C8B-B14F-4D97-AF65-F5344CB8AC3E}">
        <p14:creationId xmlns:p14="http://schemas.microsoft.com/office/powerpoint/2010/main" val="3847440198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Contents page - list of revenant sections and subsections with corresponding page number.</a:t>
            </a:r>
            <a:endParaRPr kumimoji="0" lang="el-GR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12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Arial" pitchFamily="34" charset="0"/>
                <a:ea typeface="Calibri" pitchFamily="34" charset="0"/>
                <a:cs typeface="Arial" pitchFamily="34" charset="0"/>
              </a:rPr>
              <a:t>Contact details for the principal investigator +/- research team members listing postal, email addresses and telephone numbers. </a:t>
            </a:r>
            <a:endParaRPr kumimoji="0" lang="el-GR" sz="12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endParaRPr lang="en-US" dirty="0"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8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1200" dirty="0">
              <a:uFillTx/>
              <a:latin typeface="Arial" pitchFamily="34" charset="0"/>
              <a:cs typeface="Arial" pitchFamily="34" charset="0"/>
            </a:endParaRPr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>
                <a:uFillTx/>
              </a:defRPr>
            </a:pPr>
            <a:fld id="{029D0EBA-D605-9B40-ACA5-D1FB35DBADC1}" type="slidenum">
              <a:rPr lang="en-US" smtClean="0">
                <a:uFillTx/>
              </a:rPr>
              <a:pPr>
                <a:defRPr>
                  <a:uFillTx/>
                </a:defRPr>
              </a:pPr>
              <a:t>9</a:t>
            </a:fld>
            <a:endParaRPr lang="en-US">
              <a:uFillTx/>
            </a:endParaRP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uFillTx/>
              </a:defRPr>
            </a:lvl1pPr>
            <a:lvl2pPr marL="457200" indent="0" algn="ctr">
              <a:buNone/>
              <a:defRPr>
                <a:uFillTx/>
              </a:defRPr>
            </a:lvl2pPr>
            <a:lvl3pPr marL="914400" indent="0" algn="ctr">
              <a:buNone/>
              <a:defRPr>
                <a:uFillTx/>
              </a:defRPr>
            </a:lvl3pPr>
            <a:lvl4pPr marL="1371600" indent="0" algn="ctr">
              <a:buNone/>
              <a:defRPr>
                <a:uFillTx/>
              </a:defRPr>
            </a:lvl4pPr>
            <a:lvl5pPr marL="1828800" indent="0" algn="ctr">
              <a:buNone/>
              <a:defRPr>
                <a:uFillTx/>
              </a:defRPr>
            </a:lvl5pPr>
            <a:lvl6pPr marL="2286000" indent="0" algn="ctr">
              <a:buNone/>
              <a:defRPr>
                <a:uFillTx/>
              </a:defRPr>
            </a:lvl6pPr>
            <a:lvl7pPr marL="2743200" indent="0" algn="ctr">
              <a:buNone/>
              <a:defRPr>
                <a:uFillTx/>
              </a:defRPr>
            </a:lvl7pPr>
            <a:lvl8pPr marL="3200400" indent="0" algn="ctr">
              <a:buNone/>
              <a:defRPr>
                <a:uFillTx/>
              </a:defRPr>
            </a:lvl8pPr>
            <a:lvl9pPr marL="3657600" indent="0" algn="ctr"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uFillTx/>
              </a:defRPr>
            </a:lvl1pPr>
            <a:lvl2pPr marL="457200" indent="0" algn="ctr">
              <a:buNone/>
              <a:defRPr>
                <a:uFillTx/>
              </a:defRPr>
            </a:lvl2pPr>
            <a:lvl3pPr marL="914400" indent="0" algn="ctr">
              <a:buNone/>
              <a:defRPr>
                <a:uFillTx/>
              </a:defRPr>
            </a:lvl3pPr>
            <a:lvl4pPr marL="1371600" indent="0" algn="ctr">
              <a:buNone/>
              <a:defRPr>
                <a:uFillTx/>
              </a:defRPr>
            </a:lvl4pPr>
            <a:lvl5pPr marL="1828800" indent="0" algn="ctr">
              <a:buNone/>
              <a:defRPr>
                <a:uFillTx/>
              </a:defRPr>
            </a:lvl5pPr>
            <a:lvl6pPr marL="2286000" indent="0" algn="ctr">
              <a:buNone/>
              <a:defRPr>
                <a:uFillTx/>
              </a:defRPr>
            </a:lvl6pPr>
            <a:lvl7pPr marL="2743200" indent="0" algn="ctr">
              <a:buNone/>
              <a:defRPr>
                <a:uFillTx/>
              </a:defRPr>
            </a:lvl7pPr>
            <a:lvl8pPr marL="3200400" indent="0" algn="ctr">
              <a:buNone/>
              <a:defRPr>
                <a:uFillTx/>
              </a:defRPr>
            </a:lvl8pPr>
            <a:lvl9pPr marL="3657600" indent="0" algn="ctr"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uFillTx/>
              </a:defRPr>
            </a:lvl1pPr>
            <a:lvl2pPr marL="457200" indent="0">
              <a:buNone/>
              <a:defRPr sz="18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400">
                <a:uFillTx/>
              </a:defRPr>
            </a:lvl4pPr>
            <a:lvl5pPr marL="1828800" indent="0">
              <a:buNone/>
              <a:defRPr sz="1400">
                <a:uFillTx/>
              </a:defRPr>
            </a:lvl5pPr>
            <a:lvl6pPr marL="2286000" indent="0">
              <a:buNone/>
              <a:defRPr sz="1400">
                <a:uFillTx/>
              </a:defRPr>
            </a:lvl6pPr>
            <a:lvl7pPr marL="2743200" indent="0">
              <a:buNone/>
              <a:defRPr sz="1400">
                <a:uFillTx/>
              </a:defRPr>
            </a:lvl7pPr>
            <a:lvl8pPr marL="3200400" indent="0">
              <a:buNone/>
              <a:defRPr sz="1400">
                <a:uFillTx/>
              </a:defRPr>
            </a:lvl8pPr>
            <a:lvl9pPr marL="3657600" indent="0">
              <a:buNone/>
              <a:defRPr sz="14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en-US" noProof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 vert="horz"/>
          <a:lstStyle>
            <a:lvl1pPr marL="0" indent="0" algn="ctr">
              <a:buNone/>
              <a:defRPr>
                <a:uFillTx/>
              </a:defRPr>
            </a:lvl1pPr>
            <a:lvl2pPr marL="457200" indent="0" algn="ctr">
              <a:buNone/>
              <a:defRPr>
                <a:uFillTx/>
              </a:defRPr>
            </a:lvl2pPr>
            <a:lvl3pPr marL="914400" indent="0" algn="ctr">
              <a:buNone/>
              <a:defRPr>
                <a:uFillTx/>
              </a:defRPr>
            </a:lvl3pPr>
            <a:lvl4pPr marL="1371600" indent="0" algn="ctr">
              <a:buNone/>
              <a:defRPr>
                <a:uFillTx/>
              </a:defRPr>
            </a:lvl4pPr>
            <a:lvl5pPr marL="1828800" indent="0" algn="ctr">
              <a:buNone/>
              <a:defRPr>
                <a:uFillTx/>
              </a:defRPr>
            </a:lvl5pPr>
            <a:lvl6pPr marL="2286000" indent="0" algn="ctr">
              <a:buNone/>
              <a:defRPr>
                <a:uFillTx/>
              </a:defRPr>
            </a:lvl6pPr>
            <a:lvl7pPr marL="2743200" indent="0" algn="ctr">
              <a:buNone/>
              <a:defRPr>
                <a:uFillTx/>
              </a:defRPr>
            </a:lvl7pPr>
            <a:lvl8pPr marL="3200400" indent="0" algn="ctr">
              <a:buNone/>
              <a:defRPr>
                <a:uFillTx/>
              </a:defRPr>
            </a:lvl8pPr>
            <a:lvl9pPr marL="3657600" indent="0" algn="ctr">
              <a:buNone/>
              <a:defRPr>
                <a:uFillTx/>
              </a:defRPr>
            </a:lvl9pPr>
          </a:lstStyle>
          <a:p>
            <a:r>
              <a:rPr lang="en-GB">
                <a:uFillTx/>
              </a:rPr>
              <a:t>Click to edit Master subtitle style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/>
          <a:lstStyle/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uFillTx/>
              </a:defRPr>
            </a:lvl1pPr>
            <a:lvl2pPr marL="457200" indent="0">
              <a:buNone/>
              <a:defRPr sz="18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400">
                <a:uFillTx/>
              </a:defRPr>
            </a:lvl4pPr>
            <a:lvl5pPr marL="1828800" indent="0">
              <a:buNone/>
              <a:defRPr sz="1400">
                <a:uFillTx/>
              </a:defRPr>
            </a:lvl5pPr>
            <a:lvl6pPr marL="2286000" indent="0">
              <a:buNone/>
              <a:defRPr sz="1400">
                <a:uFillTx/>
              </a:defRPr>
            </a:lvl6pPr>
            <a:lvl7pPr marL="2743200" indent="0">
              <a:buNone/>
              <a:defRPr sz="1400">
                <a:uFillTx/>
              </a:defRPr>
            </a:lvl7pPr>
            <a:lvl8pPr marL="3200400" indent="0">
              <a:buNone/>
              <a:defRPr sz="1400">
                <a:uFillTx/>
              </a:defRPr>
            </a:lvl8pPr>
            <a:lvl9pPr marL="3657600" indent="0">
              <a:buNone/>
              <a:defRPr sz="14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vert="horz" anchor="t"/>
          <a:lstStyle>
            <a:lvl1pPr algn="l">
              <a:defRPr sz="4000" b="1" cap="all"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000">
                <a:uFillTx/>
              </a:defRPr>
            </a:lvl1pPr>
            <a:lvl2pPr marL="457200" indent="0">
              <a:buNone/>
              <a:defRPr sz="1800">
                <a:uFillTx/>
              </a:defRPr>
            </a:lvl2pPr>
            <a:lvl3pPr marL="914400" indent="0">
              <a:buNone/>
              <a:defRPr sz="1600">
                <a:uFillTx/>
              </a:defRPr>
            </a:lvl3pPr>
            <a:lvl4pPr marL="1371600" indent="0">
              <a:buNone/>
              <a:defRPr sz="1400">
                <a:uFillTx/>
              </a:defRPr>
            </a:lvl4pPr>
            <a:lvl5pPr marL="1828800" indent="0">
              <a:buNone/>
              <a:defRPr sz="1400">
                <a:uFillTx/>
              </a:defRPr>
            </a:lvl5pPr>
            <a:lvl6pPr marL="2286000" indent="0">
              <a:buNone/>
              <a:defRPr sz="1400">
                <a:uFillTx/>
              </a:defRPr>
            </a:lvl6pPr>
            <a:lvl7pPr marL="2743200" indent="0">
              <a:buNone/>
              <a:defRPr sz="1400">
                <a:uFillTx/>
              </a:defRPr>
            </a:lvl7pPr>
            <a:lvl8pPr marL="3200400" indent="0">
              <a:buNone/>
              <a:defRPr sz="1400">
                <a:uFillTx/>
              </a:defRPr>
            </a:lvl8pPr>
            <a:lvl9pPr marL="3657600" indent="0">
              <a:buNone/>
              <a:defRPr sz="14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en-US" noProof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 vert="horz"/>
          <a:lstStyle>
            <a:lvl1pPr>
              <a:defRPr sz="2800">
                <a:uFillTx/>
              </a:defRPr>
            </a:lvl1pPr>
            <a:lvl2pPr>
              <a:defRPr sz="2400">
                <a:uFillTx/>
              </a:defRPr>
            </a:lvl2pPr>
            <a:lvl3pPr>
              <a:defRPr sz="2000">
                <a:uFillTx/>
              </a:defRPr>
            </a:lvl3pPr>
            <a:lvl4pPr>
              <a:defRPr sz="1800">
                <a:uFillTx/>
              </a:defRPr>
            </a:lvl4pPr>
            <a:lvl5pPr>
              <a:defRPr sz="1800">
                <a:uFillTx/>
              </a:defRPr>
            </a:lvl5pPr>
            <a:lvl6pPr>
              <a:defRPr sz="1800">
                <a:uFillTx/>
              </a:defRPr>
            </a:lvl6pPr>
            <a:lvl7pPr>
              <a:defRPr sz="1800">
                <a:uFillTx/>
              </a:defRPr>
            </a:lvl7pPr>
            <a:lvl8pPr>
              <a:defRPr sz="1800">
                <a:uFillTx/>
              </a:defRPr>
            </a:lvl8pPr>
            <a:lvl9pPr>
              <a:defRPr sz="18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>
            <a:lvl1pPr>
              <a:defRPr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vert="horz" anchor="b"/>
          <a:lstStyle>
            <a:lvl1pPr marL="0" indent="0">
              <a:buNone/>
              <a:defRPr sz="2400" b="1">
                <a:uFillTx/>
              </a:defRPr>
            </a:lvl1pPr>
            <a:lvl2pPr marL="457200" indent="0">
              <a:buNone/>
              <a:defRPr sz="2000" b="1">
                <a:uFillTx/>
              </a:defRPr>
            </a:lvl2pPr>
            <a:lvl3pPr marL="914400" indent="0">
              <a:buNone/>
              <a:defRPr sz="1800" b="1">
                <a:uFillTx/>
              </a:defRPr>
            </a:lvl3pPr>
            <a:lvl4pPr marL="1371600" indent="0">
              <a:buNone/>
              <a:defRPr sz="1600" b="1">
                <a:uFillTx/>
              </a:defRPr>
            </a:lvl4pPr>
            <a:lvl5pPr marL="1828800" indent="0">
              <a:buNone/>
              <a:defRPr sz="1600" b="1">
                <a:uFillTx/>
              </a:defRPr>
            </a:lvl5pPr>
            <a:lvl6pPr marL="2286000" indent="0">
              <a:buNone/>
              <a:defRPr sz="1600" b="1">
                <a:uFillTx/>
              </a:defRPr>
            </a:lvl6pPr>
            <a:lvl7pPr marL="2743200" indent="0">
              <a:buNone/>
              <a:defRPr sz="1600" b="1">
                <a:uFillTx/>
              </a:defRPr>
            </a:lvl7pPr>
            <a:lvl8pPr marL="3200400" indent="0">
              <a:buNone/>
              <a:defRPr sz="1600" b="1">
                <a:uFillTx/>
              </a:defRPr>
            </a:lvl8pPr>
            <a:lvl9pPr marL="3657600" indent="0">
              <a:buNone/>
              <a:defRPr sz="1600" b="1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 vert="horz"/>
          <a:lstStyle>
            <a:lvl1pPr>
              <a:defRPr sz="2400">
                <a:uFillTx/>
              </a:defRPr>
            </a:lvl1pPr>
            <a:lvl2pPr>
              <a:defRPr sz="2000">
                <a:uFillTx/>
              </a:defRPr>
            </a:lvl2pPr>
            <a:lvl3pPr>
              <a:defRPr sz="1800">
                <a:uFillTx/>
              </a:defRPr>
            </a:lvl3pPr>
            <a:lvl4pPr>
              <a:defRPr sz="1600">
                <a:uFillTx/>
              </a:defRPr>
            </a:lvl4pPr>
            <a:lvl5pPr>
              <a:defRPr sz="1600">
                <a:uFillTx/>
              </a:defRPr>
            </a:lvl5pPr>
            <a:lvl6pPr>
              <a:defRPr sz="1600">
                <a:uFillTx/>
              </a:defRPr>
            </a:lvl6pPr>
            <a:lvl7pPr>
              <a:defRPr sz="1600">
                <a:uFillTx/>
              </a:defRPr>
            </a:lvl7pPr>
            <a:lvl8pPr>
              <a:defRPr sz="1600">
                <a:uFillTx/>
              </a:defRPr>
            </a:lvl8pPr>
            <a:lvl9pPr>
              <a:defRPr sz="16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/>
          <a:lstStyle/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 vert="horz"/>
          <a:lstStyle>
            <a:lvl1pPr>
              <a:defRPr sz="3200">
                <a:uFillTx/>
              </a:defRPr>
            </a:lvl1pPr>
            <a:lvl2pPr>
              <a:defRPr sz="2800">
                <a:uFillTx/>
              </a:defRPr>
            </a:lvl2pPr>
            <a:lvl3pPr>
              <a:defRPr sz="2400">
                <a:uFillTx/>
              </a:defRPr>
            </a:lvl3pPr>
            <a:lvl4pPr>
              <a:defRPr sz="2000">
                <a:uFillTx/>
              </a:defRPr>
            </a:lvl4pPr>
            <a:lvl5pPr>
              <a:defRPr sz="2000">
                <a:uFillTx/>
              </a:defRPr>
            </a:lvl5pPr>
            <a:lvl6pPr>
              <a:defRPr sz="2000">
                <a:uFillTx/>
              </a:defRPr>
            </a:lvl6pPr>
            <a:lvl7pPr>
              <a:defRPr sz="2000">
                <a:uFillTx/>
              </a:defRPr>
            </a:lvl7pPr>
            <a:lvl8pPr>
              <a:defRPr sz="2000">
                <a:uFillTx/>
              </a:defRPr>
            </a:lvl8pPr>
            <a:lvl9pPr>
              <a:defRPr sz="20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  <a:p>
            <a:pPr lvl="1"/>
            <a:r>
              <a:rPr lang="en-GB">
                <a:uFillTx/>
              </a:rPr>
              <a:t>Second level</a:t>
            </a:r>
          </a:p>
          <a:p>
            <a:pPr lvl="2"/>
            <a:r>
              <a:rPr lang="en-GB">
                <a:uFillTx/>
              </a:rPr>
              <a:t>Third level</a:t>
            </a:r>
          </a:p>
          <a:p>
            <a:pPr lvl="3"/>
            <a:r>
              <a:rPr lang="en-GB">
                <a:uFillTx/>
              </a:rPr>
              <a:t>Fourth level</a:t>
            </a:r>
          </a:p>
          <a:p>
            <a:pPr lvl="4"/>
            <a:r>
              <a:rPr lang="en-GB">
                <a:uFillTx/>
              </a:rPr>
              <a:t>Fifth level</a:t>
            </a:r>
            <a:endParaRPr lang="en-US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vert="horz" anchor="b"/>
          <a:lstStyle>
            <a:lvl1pPr algn="l">
              <a:defRPr sz="2000" b="1">
                <a:uFillTx/>
              </a:defRPr>
            </a:lvl1pPr>
          </a:lstStyle>
          <a:p>
            <a:r>
              <a:rPr lang="en-GB">
                <a:uFillTx/>
              </a:rPr>
              <a:t>Click to edit Master title style</a:t>
            </a:r>
            <a:endParaRPr lang="en-US">
              <a:uFillTx/>
            </a:endParaRP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3200">
                <a:uFillTx/>
              </a:defRPr>
            </a:lvl1pPr>
            <a:lvl2pPr marL="457200" indent="0">
              <a:buNone/>
              <a:defRPr sz="2800">
                <a:uFillTx/>
              </a:defRPr>
            </a:lvl2pPr>
            <a:lvl3pPr marL="914400" indent="0">
              <a:buNone/>
              <a:defRPr sz="2400">
                <a:uFillTx/>
              </a:defRPr>
            </a:lvl3pPr>
            <a:lvl4pPr marL="1371600" indent="0">
              <a:buNone/>
              <a:defRPr sz="2000">
                <a:uFillTx/>
              </a:defRPr>
            </a:lvl4pPr>
            <a:lvl5pPr marL="1828800" indent="0">
              <a:buNone/>
              <a:defRPr sz="2000">
                <a:uFillTx/>
              </a:defRPr>
            </a:lvl5pPr>
            <a:lvl6pPr marL="2286000" indent="0">
              <a:buNone/>
              <a:defRPr sz="2000">
                <a:uFillTx/>
              </a:defRPr>
            </a:lvl6pPr>
            <a:lvl7pPr marL="2743200" indent="0">
              <a:buNone/>
              <a:defRPr sz="2000">
                <a:uFillTx/>
              </a:defRPr>
            </a:lvl7pPr>
            <a:lvl8pPr marL="3200400" indent="0">
              <a:buNone/>
              <a:defRPr sz="2000">
                <a:uFillTx/>
              </a:defRPr>
            </a:lvl8pPr>
            <a:lvl9pPr marL="3657600" indent="0">
              <a:buNone/>
              <a:defRPr sz="2000">
                <a:uFillTx/>
              </a:defRPr>
            </a:lvl9pPr>
          </a:lstStyle>
          <a:p>
            <a:pPr lvl="0"/>
            <a:endParaRPr lang="en-US" noProof="0">
              <a:uFillTx/>
            </a:endParaRP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 vert="horz"/>
          <a:lstStyle>
            <a:lvl1pPr marL="0" indent="0">
              <a:buNone/>
              <a:defRPr sz="1400">
                <a:uFillTx/>
              </a:defRPr>
            </a:lvl1pPr>
            <a:lvl2pPr marL="457200" indent="0">
              <a:buNone/>
              <a:defRPr sz="1200">
                <a:uFillTx/>
              </a:defRPr>
            </a:lvl2pPr>
            <a:lvl3pPr marL="914400" indent="0">
              <a:buNone/>
              <a:defRPr sz="1000">
                <a:uFillTx/>
              </a:defRPr>
            </a:lvl3pPr>
            <a:lvl4pPr marL="1371600" indent="0">
              <a:buNone/>
              <a:defRPr sz="900">
                <a:uFillTx/>
              </a:defRPr>
            </a:lvl4pPr>
            <a:lvl5pPr marL="1828800" indent="0">
              <a:buNone/>
              <a:defRPr sz="900">
                <a:uFillTx/>
              </a:defRPr>
            </a:lvl5pPr>
            <a:lvl6pPr marL="2286000" indent="0">
              <a:buNone/>
              <a:defRPr sz="900">
                <a:uFillTx/>
              </a:defRPr>
            </a:lvl6pPr>
            <a:lvl7pPr marL="2743200" indent="0">
              <a:buNone/>
              <a:defRPr sz="900">
                <a:uFillTx/>
              </a:defRPr>
            </a:lvl7pPr>
            <a:lvl8pPr marL="3200400" indent="0">
              <a:buNone/>
              <a:defRPr sz="900">
                <a:uFillTx/>
              </a:defRPr>
            </a:lvl8pPr>
            <a:lvl9pPr marL="3657600" indent="0">
              <a:buNone/>
              <a:defRPr sz="900">
                <a:uFillTx/>
              </a:defRPr>
            </a:lvl9pPr>
          </a:lstStyle>
          <a:p>
            <a:pPr lvl="0"/>
            <a:r>
              <a:rPr lang="en-GB">
                <a:uFillTx/>
              </a:rPr>
              <a:t>Click to edit Master text styles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1.jpeg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Relationship Id="rId14" Type="http://schemas.openxmlformats.org/officeDocument/2006/relationships/image" Target="../media/image1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41346" name="AutoShape 2"/>
          <p:cNvCxnSpPr/>
          <p:nvPr userDrawn="1"/>
        </p:nvCxnSpPr>
        <p:spPr bwMode="auto">
          <a:xfrm>
            <a:off x="552450" y="5903913"/>
            <a:ext cx="798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ffectLst/>
        </p:spPr>
      </p:cxnSp>
      <p:pic>
        <p:nvPicPr>
          <p:cNvPr id="1027" name="Picture 4" descr="Logo colour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6084888"/>
            <a:ext cx="2166938" cy="327025"/>
          </a:xfrm>
          <a:prstGeom prst="rect">
            <a:avLst/>
          </a:prstGeom>
          <a:noFill/>
          <a:ln>
            <a:noFill/>
          </a:ln>
        </p:spPr>
      </p:pic>
      <p:pic>
        <p:nvPicPr>
          <p:cNvPr id="1028" name="Picture 9" descr="EVE_LOGO_HORIZONTAL_MEDIUM_RGB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05213" y="1331913"/>
            <a:ext cx="5307012" cy="3100387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uFillTx/>
          <a:latin typeface="+mn-lt"/>
          <a:ea typeface="+mn-ea"/>
          <a:cs typeface="ＭＳ Ｐゴシック" charset="0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uFillTx/>
          <a:latin typeface="+mn-lt"/>
          <a:ea typeface="+mn-ea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uFillTx/>
          <a:latin typeface="+mn-lt"/>
          <a:ea typeface="+mn-ea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uFillTx/>
          <a:latin typeface="+mn-lt"/>
          <a:ea typeface="+mn-ea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439298" name="AutoShape 2"/>
          <p:cNvCxnSpPr/>
          <p:nvPr userDrawn="1"/>
        </p:nvCxnSpPr>
        <p:spPr bwMode="auto">
          <a:xfrm>
            <a:off x="552450" y="5903913"/>
            <a:ext cx="798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ffectLst/>
        </p:spPr>
      </p:cxnSp>
      <p:pic>
        <p:nvPicPr>
          <p:cNvPr id="2051" name="Picture 3" descr="EVE_LOGO_HORIZONTAL_MEDIUM_RGB no descriptor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5940425"/>
            <a:ext cx="1625600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2052" name="Picture 9" descr="Logo colour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6084888"/>
            <a:ext cx="2166938" cy="3270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uFillTx/>
          <a:latin typeface="+mn-lt"/>
          <a:ea typeface="+mn-ea"/>
          <a:cs typeface="ＭＳ Ｐゴシック" charset="0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uFillTx/>
          <a:latin typeface="+mn-lt"/>
          <a:ea typeface="+mn-ea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uFillTx/>
          <a:latin typeface="+mn-lt"/>
          <a:ea typeface="+mn-ea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uFillTx/>
          <a:latin typeface="+mn-lt"/>
          <a:ea typeface="+mn-ea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360473" name="AutoShape 25"/>
          <p:cNvCxnSpPr/>
          <p:nvPr userDrawn="1"/>
        </p:nvCxnSpPr>
        <p:spPr bwMode="auto">
          <a:xfrm>
            <a:off x="552450" y="5903913"/>
            <a:ext cx="7981950" cy="0"/>
          </a:xfrm>
          <a:prstGeom prst="straightConnector1">
            <a:avLst/>
          </a:prstGeom>
          <a:noFill/>
          <a:ln w="9525">
            <a:solidFill>
              <a:srgbClr val="000000"/>
            </a:solidFill>
            <a:round/>
          </a:ln>
          <a:effectLst/>
        </p:spPr>
      </p:cxnSp>
      <p:pic>
        <p:nvPicPr>
          <p:cNvPr id="3075" name="Picture 26" descr="EVE_LOGO_HORIZONTAL_MEDIUM_RGB no descriptor"/>
          <p:cNvPicPr>
            <a:picLocks noChangeAspect="1" noChangeArrowheads="1"/>
          </p:cNvPicPr>
          <p:nvPr userDrawn="1"/>
        </p:nvPicPr>
        <p:blipFill>
          <a:blip r:embed="rId1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68300" y="5940425"/>
            <a:ext cx="1625600" cy="612775"/>
          </a:xfrm>
          <a:prstGeom prst="rect">
            <a:avLst/>
          </a:prstGeom>
          <a:noFill/>
          <a:ln>
            <a:noFill/>
          </a:ln>
        </p:spPr>
      </p:pic>
      <p:pic>
        <p:nvPicPr>
          <p:cNvPr id="3076" name="Picture 31" descr="Logo colour"/>
          <p:cNvPicPr>
            <a:picLocks noChangeAspect="1" noChangeArrowheads="1"/>
          </p:cNvPicPr>
          <p:nvPr userDrawn="1"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6394450" y="6084888"/>
            <a:ext cx="2166938" cy="327025"/>
          </a:xfrm>
          <a:prstGeom prst="rect">
            <a:avLst/>
          </a:prstGeom>
          <a:noFill/>
          <a:ln>
            <a:noFill/>
          </a:ln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+mj-lt"/>
          <a:ea typeface="+mj-ea"/>
          <a:cs typeface="ＭＳ Ｐゴシック" charset="0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  <a:cs typeface="ＭＳ Ｐゴシック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2200">
          <a:solidFill>
            <a:schemeClr val="tx2"/>
          </a:solidFill>
          <a:uFillTx/>
          <a:latin typeface="Arial" charset="0"/>
          <a:ea typeface="ＭＳ Ｐゴシック" charset="0"/>
        </a:defRPr>
      </a:lvl9pPr>
    </p:titleStyle>
    <p:bodyStyle>
      <a:lvl1pPr marL="342900" indent="-342900" algn="r" rtl="0" eaLnBrk="0" fontAlgn="base" hangingPunct="0">
        <a:spcBef>
          <a:spcPct val="20000"/>
        </a:spcBef>
        <a:spcAft>
          <a:spcPct val="0"/>
        </a:spcAft>
        <a:defRPr>
          <a:solidFill>
            <a:schemeClr val="tx1"/>
          </a:solidFill>
          <a:uFillTx/>
          <a:latin typeface="+mn-lt"/>
          <a:ea typeface="+mn-ea"/>
          <a:cs typeface="ＭＳ Ｐゴシック" charset="0"/>
        </a:defRPr>
      </a:lvl1pPr>
      <a:lvl2pPr marL="742950" indent="-285750" algn="r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uFillTx/>
          <a:latin typeface="+mn-lt"/>
          <a:ea typeface="+mn-ea"/>
        </a:defRPr>
      </a:lvl2pPr>
      <a:lvl3pPr marL="1143000" indent="-228600" algn="r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uFillTx/>
          <a:latin typeface="+mn-lt"/>
          <a:ea typeface="+mn-ea"/>
        </a:defRPr>
      </a:lvl3pPr>
      <a:lvl4pPr marL="1600200" indent="-228600" algn="r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uFillTx/>
          <a:latin typeface="+mn-lt"/>
          <a:ea typeface="+mn-ea"/>
        </a:defRPr>
      </a:lvl4pPr>
      <a:lvl5pPr marL="2057400" indent="-228600" algn="r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5pPr>
      <a:lvl6pPr marL="25146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6pPr>
      <a:lvl7pPr marL="29718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7pPr>
      <a:lvl8pPr marL="34290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8pPr>
      <a:lvl9pPr marL="3886200" indent="-228600" algn="r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uFillTx/>
          <a:latin typeface="+mn-lt"/>
          <a:ea typeface="+mn-ea"/>
        </a:defRPr>
      </a:lvl9pPr>
    </p:bodyStyle>
    <p:otherStyle>
      <a:defPPr>
        <a:defRPr lang="en-US">
          <a:uFillTx/>
        </a:defRPr>
      </a:defPPr>
      <a:lvl1pPr marL="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uFillTx/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4.xml"/><Relationship Id="rId5" Type="http://schemas.openxmlformats.org/officeDocument/2006/relationships/image" Target="../media/image6.png"/><Relationship Id="rId4" Type="http://schemas.openxmlformats.org/officeDocument/2006/relationships/image" Target="../media/image5.tiff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5.tif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7.tiff"/><Relationship Id="rId3" Type="http://schemas.openxmlformats.org/officeDocument/2006/relationships/image" Target="../media/image7.png"/><Relationship Id="rId7" Type="http://schemas.openxmlformats.org/officeDocument/2006/relationships/image" Target="../media/image16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tiff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4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9.tiff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9.tiff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0.jpe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1.tiff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2.tiff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3.tiff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4.tif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hyperlink" Target="https://www.crd.york.ac.uk/prospero/" TargetMode="External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5.tiff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6.tiff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0.tiff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27.tiff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29.jpeg"/><Relationship Id="rId3" Type="http://schemas.openxmlformats.org/officeDocument/2006/relationships/image" Target="../media/image7.png"/><Relationship Id="rId7" Type="http://schemas.openxmlformats.org/officeDocument/2006/relationships/image" Target="../media/image28.jpe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11" Type="http://schemas.openxmlformats.org/officeDocument/2006/relationships/image" Target="../media/image32.jpeg"/><Relationship Id="rId5" Type="http://schemas.openxmlformats.org/officeDocument/2006/relationships/image" Target="../media/image5.tiff"/><Relationship Id="rId10" Type="http://schemas.openxmlformats.org/officeDocument/2006/relationships/image" Target="../media/image31.jpeg"/><Relationship Id="rId4" Type="http://schemas.openxmlformats.org/officeDocument/2006/relationships/image" Target="../media/image4.png"/><Relationship Id="rId9" Type="http://schemas.openxmlformats.org/officeDocument/2006/relationships/image" Target="../media/image30.tiff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1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2.tif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7" Type="http://schemas.openxmlformats.org/officeDocument/2006/relationships/image" Target="../media/image13.tiff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4.xml"/><Relationship Id="rId6" Type="http://schemas.openxmlformats.org/officeDocument/2006/relationships/image" Target="../media/image8.png"/><Relationship Id="rId5" Type="http://schemas.openxmlformats.org/officeDocument/2006/relationships/image" Target="../media/image5.tiff"/><Relationship Id="rId4" Type="http://schemas.openxmlformats.org/officeDocument/2006/relationships/image" Target="../media/image4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" name="Picture 9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00783" y="6026368"/>
            <a:ext cx="2601685" cy="686098"/>
          </a:xfrm>
          <a:prstGeom prst="rect">
            <a:avLst/>
          </a:prstGeom>
        </p:spPr>
      </p:pic>
      <p:sp>
        <p:nvSpPr>
          <p:cNvPr id="7" name="TextBox 6"/>
          <p:cNvSpPr txBox="1">
            <a:spLocks/>
          </p:cNvSpPr>
          <p:nvPr/>
        </p:nvSpPr>
        <p:spPr>
          <a:xfrm>
            <a:off x="354013" y="5927514"/>
            <a:ext cx="1660138" cy="686098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41532" y="5927514"/>
            <a:ext cx="2095500" cy="838200"/>
          </a:xfrm>
          <a:prstGeom prst="rect">
            <a:avLst/>
          </a:prstGeom>
        </p:spPr>
      </p:pic>
      <p:sp>
        <p:nvSpPr>
          <p:cNvPr id="12" name="Shape 64"/>
          <p:cNvSpPr>
            <a:spLocks noGrp="1"/>
          </p:cNvSpPr>
          <p:nvPr>
            <p:ph type="title"/>
          </p:nvPr>
        </p:nvSpPr>
        <p:spPr>
          <a:xfrm>
            <a:off x="457200" y="374650"/>
            <a:ext cx="8229600" cy="1143000"/>
          </a:xfrm>
        </p:spPr>
        <p:txBody>
          <a:bodyPr/>
          <a:lstStyle>
            <a:lvl1pPr defTabSz="905255">
              <a:defRPr sz="4554">
                <a:solidFill>
                  <a:srgbClr val="F9E98E"/>
                </a:solidFill>
                <a:uFillTx/>
              </a:defRPr>
            </a:lvl1pPr>
          </a:lstStyle>
          <a:p>
            <a:pPr eaLnBrk="1" hangingPunct="1">
              <a:defRPr sz="1800">
                <a:solidFill>
                  <a:srgbClr val="000000"/>
                </a:solidFill>
                <a:uFillTx/>
              </a:defRPr>
            </a:pPr>
            <a:r>
              <a:rPr lang="en-GB" sz="3000" dirty="0">
                <a:solidFill>
                  <a:srgbClr val="000000"/>
                </a:solidFill>
                <a:uFillTx/>
                <a:cs typeface="+mj-cs"/>
              </a:rPr>
              <a:t>Global PaedSurg Research Training Fellowship</a:t>
            </a:r>
            <a:endParaRPr sz="3000" dirty="0">
              <a:solidFill>
                <a:srgbClr val="000000"/>
              </a:solidFill>
              <a:uFillTx/>
              <a:cs typeface="+mj-cs"/>
            </a:endParaRPr>
          </a:p>
        </p:txBody>
      </p:sp>
      <p:pic>
        <p:nvPicPr>
          <p:cNvPr id="15" name="Content Placeholder 3"/>
          <p:cNvPicPr>
            <a:picLocks noChangeAspect="1"/>
          </p:cNvPicPr>
          <p:nvPr/>
        </p:nvPicPr>
        <p:blipFill rotWithShape="1"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2172503" y="1129076"/>
            <a:ext cx="5159602" cy="3359160"/>
          </a:xfrm>
          <a:prstGeom prst="rect">
            <a:avLst/>
          </a:prstGeom>
        </p:spPr>
      </p:pic>
      <p:sp>
        <p:nvSpPr>
          <p:cNvPr id="16" name="Shape 64"/>
          <p:cNvSpPr txBox="1">
            <a:spLocks/>
          </p:cNvSpPr>
          <p:nvPr/>
        </p:nvSpPr>
        <p:spPr>
          <a:xfrm>
            <a:off x="541532" y="4671162"/>
            <a:ext cx="8229600" cy="1143000"/>
          </a:xfrm>
          <a:prstGeom prst="rect">
            <a:avLst/>
          </a:prstGeom>
        </p:spPr>
        <p:txBody>
          <a:bodyPr vert="horz"/>
          <a:lstStyle>
            <a:lvl1pPr algn="ctr" defTabSz="905255" rtl="0" eaLnBrk="0" fontAlgn="base" hangingPunct="0">
              <a:spcBef>
                <a:spcPct val="0"/>
              </a:spcBef>
              <a:spcAft>
                <a:spcPct val="0"/>
              </a:spcAft>
              <a:defRPr sz="4554">
                <a:solidFill>
                  <a:srgbClr val="F9E98E"/>
                </a:solidFill>
                <a:uFillTx/>
                <a:latin typeface="+mj-lt"/>
                <a:ea typeface="+mj-ea"/>
                <a:cs typeface="ＭＳ Ｐゴシック" charset="0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uFillTx/>
                <a:latin typeface="Arial" charset="0"/>
                <a:ea typeface="ＭＳ Ｐゴシック" charset="0"/>
                <a:cs typeface="ＭＳ Ｐゴシック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uFillTx/>
                <a:latin typeface="Arial" charset="0"/>
                <a:ea typeface="ＭＳ Ｐゴシック" charset="0"/>
                <a:cs typeface="ＭＳ Ｐゴシック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uFillTx/>
                <a:latin typeface="Arial" charset="0"/>
                <a:ea typeface="ＭＳ Ｐゴシック" charset="0"/>
                <a:cs typeface="ＭＳ Ｐゴシック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uFillTx/>
                <a:latin typeface="Arial" charset="0"/>
                <a:ea typeface="ＭＳ Ｐゴシック" charset="0"/>
                <a:cs typeface="ＭＳ Ｐゴシック" charset="0"/>
              </a:defRPr>
            </a:lvl5pPr>
            <a:lvl6pPr marL="4572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uFillTx/>
                <a:latin typeface="Arial" charset="0"/>
                <a:ea typeface="ＭＳ Ｐゴシック" charset="0"/>
              </a:defRPr>
            </a:lvl6pPr>
            <a:lvl7pPr marL="9144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uFillTx/>
                <a:latin typeface="Arial" charset="0"/>
                <a:ea typeface="ＭＳ Ｐゴシック" charset="0"/>
              </a:defRPr>
            </a:lvl7pPr>
            <a:lvl8pPr marL="13716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uFillTx/>
                <a:latin typeface="Arial" charset="0"/>
                <a:ea typeface="ＭＳ Ｐゴシック" charset="0"/>
              </a:defRPr>
            </a:lvl8pPr>
            <a:lvl9pPr marL="1828800" algn="ctr" rtl="0" fontAlgn="base">
              <a:spcBef>
                <a:spcPct val="0"/>
              </a:spcBef>
              <a:spcAft>
                <a:spcPct val="0"/>
              </a:spcAft>
              <a:defRPr sz="2200">
                <a:solidFill>
                  <a:schemeClr val="tx2"/>
                </a:solidFill>
                <a:uFillTx/>
                <a:latin typeface="Arial" charset="0"/>
                <a:ea typeface="ＭＳ Ｐゴシック" charset="0"/>
              </a:defRPr>
            </a:lvl9pPr>
          </a:lstStyle>
          <a:p>
            <a:pPr algn="l" eaLnBrk="1" hangingPunct="1">
              <a:defRPr sz="1800">
                <a:solidFill>
                  <a:srgbClr val="000000"/>
                </a:solidFill>
                <a:uFillTx/>
              </a:defRPr>
            </a:pPr>
            <a:r>
              <a:rPr lang="en-GB" sz="2400" b="1" kern="0" dirty="0">
                <a:solidFill>
                  <a:srgbClr val="000000"/>
                </a:solidFill>
                <a:uFillTx/>
                <a:cs typeface="+mj-cs"/>
              </a:rPr>
              <a:t>Session </a:t>
            </a:r>
            <a:r>
              <a:rPr lang="en-GB" sz="2400" b="1" kern="0" dirty="0">
                <a:solidFill>
                  <a:srgbClr val="000000"/>
                </a:solidFill>
                <a:cs typeface="+mj-cs"/>
              </a:rPr>
              <a:t>4: Writing a Study Protocol</a:t>
            </a:r>
            <a:r>
              <a:rPr lang="en-GB" sz="2400" b="1" kern="0" dirty="0">
                <a:solidFill>
                  <a:srgbClr val="000000"/>
                </a:solidFill>
                <a:uFillTx/>
                <a:cs typeface="+mj-cs"/>
              </a:rPr>
              <a:t> </a:t>
            </a:r>
          </a:p>
          <a:p>
            <a:pPr algn="l" eaLnBrk="1" hangingPunct="1">
              <a:defRPr sz="180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solidFill>
                  <a:srgbClr val="000000"/>
                </a:solidFill>
                <a:cs typeface="+mj-cs"/>
              </a:rPr>
              <a:t>Naomi Wright</a:t>
            </a:r>
          </a:p>
          <a:p>
            <a:pPr algn="l" eaLnBrk="1" hangingPunct="1">
              <a:defRPr sz="1800">
                <a:solidFill>
                  <a:srgbClr val="000000"/>
                </a:solidFill>
                <a:uFillTx/>
              </a:defRPr>
            </a:pPr>
            <a:r>
              <a:rPr lang="en-GB" sz="2000" b="1" kern="0" dirty="0">
                <a:solidFill>
                  <a:srgbClr val="000000"/>
                </a:solidFill>
                <a:uFillTx/>
                <a:cs typeface="+mj-cs"/>
              </a:rPr>
              <a:t>22</a:t>
            </a:r>
            <a:r>
              <a:rPr lang="en-GB" sz="2000" b="1" kern="0" baseline="30000" dirty="0">
                <a:solidFill>
                  <a:srgbClr val="000000"/>
                </a:solidFill>
                <a:uFillTx/>
                <a:cs typeface="+mj-cs"/>
              </a:rPr>
              <a:t>nd</a:t>
            </a:r>
            <a:r>
              <a:rPr lang="en-GB" sz="2000" b="1" kern="0" dirty="0">
                <a:solidFill>
                  <a:srgbClr val="000000"/>
                </a:solidFill>
                <a:uFillTx/>
                <a:cs typeface="+mj-cs"/>
              </a:rPr>
              <a:t> February 201</a:t>
            </a:r>
            <a:r>
              <a:rPr lang="en-GB" sz="2000" b="1" kern="0" dirty="0">
                <a:solidFill>
                  <a:srgbClr val="000000"/>
                </a:solidFill>
                <a:cs typeface="+mj-cs"/>
              </a:rPr>
              <a:t>9</a:t>
            </a:r>
            <a:endParaRPr lang="en-GB" sz="2000" b="1" kern="0" dirty="0">
              <a:solidFill>
                <a:srgbClr val="000000"/>
              </a:solidFill>
              <a:uFillTx/>
              <a:cs typeface="+mj-cs"/>
            </a:endParaRP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24577" name="Rectangle 1"/>
          <p:cNvSpPr>
            <a:spLocks noChangeArrowheads="1"/>
          </p:cNvSpPr>
          <p:nvPr/>
        </p:nvSpPr>
        <p:spPr bwMode="auto">
          <a:xfrm>
            <a:off x="616482" y="1086065"/>
            <a:ext cx="7754289" cy="3785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4) INTRODUCTION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Outline the problem broadly – could be global and then more </a:t>
            </a:r>
            <a:r>
              <a:rPr kumimoji="0" 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focussed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locally.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Summarise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Calibri" pitchFamily="34" charset="0"/>
                <a:ea typeface="Calibri" pitchFamily="34" charset="0"/>
                <a:cs typeface="Times New Roman" pitchFamily="18" charset="0"/>
              </a:rPr>
              <a:t> what is already known about the problem/ subject from previous studies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>
              <a:solidFill>
                <a:srgbClr val="000000"/>
              </a:solidFill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Describe local context and population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Calibri" pitchFamily="34" charset="0"/>
                <a:ea typeface="Calibri" pitchFamily="34" charset="0"/>
                <a:cs typeface="Times New Roman" pitchFamily="18" charset="0"/>
              </a:rPr>
              <a:t>Finish with a couple of sentences regarding what your study aims to achieve to fill the current knowledge gap/ address the problem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ACC96A88-CDC0-504E-B76C-5EA20F04FD1D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485334" y="334484"/>
            <a:ext cx="2139778" cy="1198276"/>
          </a:xfrm>
          <a:prstGeom prst="rect">
            <a:avLst/>
          </a:prstGeom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642429" y="1159501"/>
            <a:ext cx="7859142" cy="286232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5) STUDY AIM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 pitchFamily="34" charset="0"/>
              </a:rPr>
              <a:t>1 sentence summary of the primary objective of the study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dirty="0">
              <a:solidFill>
                <a:schemeClr val="accent6">
                  <a:lumMod val="10000"/>
                </a:schemeClr>
              </a:solidFill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 pitchFamily="34" charset="0"/>
              </a:rPr>
              <a:t>Can be included instead of a </a:t>
            </a: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 pitchFamily="34" charset="0"/>
              </a:rPr>
              <a:t>research question 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 pitchFamily="34" charset="0"/>
              </a:rPr>
              <a:t>in a protocol, but a research question can be included too. 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dirty="0">
              <a:solidFill>
                <a:schemeClr val="accent6">
                  <a:lumMod val="10000"/>
                </a:schemeClr>
              </a:solidFill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 pitchFamily="34" charset="0"/>
              </a:rPr>
              <a:t>Some studies include </a:t>
            </a: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+mn-lt"/>
                <a:cs typeface="Arial" pitchFamily="34" charset="0"/>
              </a:rPr>
              <a:t>primary and secondary aims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04607330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22529" name="Rectangle 1"/>
          <p:cNvSpPr>
            <a:spLocks noChangeArrowheads="1"/>
          </p:cNvSpPr>
          <p:nvPr/>
        </p:nvSpPr>
        <p:spPr bwMode="auto">
          <a:xfrm>
            <a:off x="773229" y="1011213"/>
            <a:ext cx="749991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6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 STUDY OBJECTIVES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Typically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3-4 objectives providing further detail regarding the primary and secondary objectives of the study</a:t>
            </a: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SMART: Specific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Measurable 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Achievable 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Relevant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              Time based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439FF52F-B963-E340-B3B4-EDD3E216AD80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1198630" y="694405"/>
            <a:ext cx="6934334" cy="48785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5548865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E9847A5C-A728-1546-9220-77046047849A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1926569"/>
            <a:ext cx="8323461" cy="2426337"/>
          </a:xfrm>
          <a:prstGeom prst="rect">
            <a:avLst/>
          </a:prstGeom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26CFF484-94CA-D04A-802C-F1F027D57072}"/>
              </a:ext>
            </a:extLst>
          </p:cNvPr>
          <p:cNvPicPr>
            <a:picLocks noChangeAspect="1"/>
          </p:cNvPicPr>
          <p:nvPr/>
        </p:nvPicPr>
        <p:blipFill>
          <a:blip r:embed="rId8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441853" y="470138"/>
            <a:ext cx="2053918" cy="14097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641774525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1153885" y="1305233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20481" name="Rectangle 1"/>
          <p:cNvSpPr>
            <a:spLocks noChangeArrowheads="1"/>
          </p:cNvSpPr>
          <p:nvPr/>
        </p:nvSpPr>
        <p:spPr bwMode="auto">
          <a:xfrm>
            <a:off x="637325" y="843786"/>
            <a:ext cx="7167438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HYPOTHESIS: 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Transforms  the research question into a format amendable to testing or into a statement that predicts</a:t>
            </a:r>
            <a:r>
              <a:rPr kumimoji="0" lang="en-US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an expected outcome.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NULL HYPOTHESIS 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statement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where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there is no actual relationship between variable - no difference between the groups to be compared and no relationship between the exposure and outcome under investigation.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It s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tates </a:t>
            </a:r>
            <a:r>
              <a:rPr lang="en-US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contradiction</a:t>
            </a:r>
            <a:r>
              <a:rPr kumimoji="0" lang="en-US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to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what the researchers expect – the study is aimed at disproving the null hypothesis. 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j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ALTERNATIVE HYPOTHESIS 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A statement that suggests a potential outcome that the researchers may expect. It is recognized only when a null hypothesis is rejected</a:t>
            </a:r>
            <a:r>
              <a:rPr kumimoji="0" lang="el-GR" sz="2000" i="0" u="none" strike="noStrike" cap="none" normalizeH="0" baseline="0" dirty="0">
                <a:ln>
                  <a:noFill/>
                </a:ln>
                <a:solidFill>
                  <a:schemeClr val="tx1"/>
                </a:solidFill>
                <a:effectLst/>
                <a:latin typeface="+mj-lt"/>
                <a:cs typeface="Arial" pitchFamily="34" charset="0"/>
              </a:rPr>
              <a:t> </a:t>
            </a:r>
          </a:p>
        </p:txBody>
      </p:sp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18433" name="Rectangle 1"/>
          <p:cNvSpPr>
            <a:spLocks noChangeArrowheads="1"/>
          </p:cNvSpPr>
          <p:nvPr/>
        </p:nvSpPr>
        <p:spPr bwMode="auto">
          <a:xfrm>
            <a:off x="518888" y="859820"/>
            <a:ext cx="8182372" cy="563231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7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 MATERIALS AND METHODS 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Describes where, who, how &amp; when the research will be conducted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Explains the study design</a:t>
            </a: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Population, inclusion/ exclusion criteria, sample size calculation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Details the intervention (+/- implementation strategy) if included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Defines primary and secondary outcomes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Defines the variables and the details of how they will be measured and collected</a:t>
            </a:r>
          </a:p>
          <a:p>
            <a:pPr marL="342900" indent="-342900" eaLnBrk="0" hangingPunct="0"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L="342900" indent="-342900" eaLnBrk="0" hangingPunct="0">
              <a:buFont typeface="Arial" pitchFamily="34" charset="0"/>
              <a:buChar char="•"/>
            </a:pPr>
            <a:endParaRPr lang="en-US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eaLnBrk="0" hangingPunct="0"/>
            <a:endParaRPr lang="en-US" sz="2000" dirty="0">
              <a:solidFill>
                <a:srgbClr val="000000"/>
              </a:solidFill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12289" name="Rectangle 1"/>
          <p:cNvSpPr>
            <a:spLocks noChangeArrowheads="1"/>
          </p:cNvSpPr>
          <p:nvPr/>
        </p:nvSpPr>
        <p:spPr bwMode="auto">
          <a:xfrm>
            <a:off x="457200" y="886051"/>
            <a:ext cx="8310880" cy="470898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Data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c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ollection methods and </a:t>
            </a:r>
            <a:r>
              <a:rPr lang="en-US" sz="20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nstruments</a:t>
            </a:r>
            <a:r>
              <a:rPr kumimoji="0" lang="en-US" sz="2000" b="1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used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: 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Retrospective, prospective data collection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Questionnaires</a:t>
            </a:r>
            <a:r>
              <a:rPr kumimoji="0" lang="en-GB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Arial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i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nterviews, data collection forms 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Laboratory tests</a:t>
            </a:r>
            <a:r>
              <a:rPr lang="en-GB" sz="2000" dirty="0">
                <a:latin typeface="+mn-lt"/>
                <a:cs typeface="Arial" pitchFamily="34" charset="0"/>
              </a:rPr>
              <a:t>, </a:t>
            </a: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c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linical examinations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Others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 d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escription of the instruments/ tools used for data collection and</a:t>
            </a:r>
            <a:r>
              <a:rPr kumimoji="0" lang="en-US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the methods used to test the validity and reliability of the instrument should be provided.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Use of pre-validated data collection tools or surveys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Use of a pilot study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Include copies of the data collection tools to be used in the appendix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Consider data validation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lvl="0" indent="0" algn="l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Data analysis plan</a:t>
            </a:r>
          </a:p>
          <a:p>
            <a:pPr marL="0" lvl="0" indent="0" algn="l">
              <a:spcBef>
                <a:spcPct val="0"/>
              </a:spcBef>
            </a:pPr>
            <a:r>
              <a:rPr lang="en-US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</a:t>
            </a:r>
            <a:endParaRPr lang="el-GR" sz="2000" b="1" dirty="0"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Advice/ input from a statistician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Statistical tests will be used to check the significance to the research question/ hypothesis 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Appropriate statistical tests should be described.</a:t>
            </a:r>
          </a:p>
          <a:p>
            <a:pPr algn="l">
              <a:buFont typeface="Arial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It is important to mention the software used and its version</a:t>
            </a:r>
            <a:endParaRPr lang="en-US" sz="2000" dirty="0">
              <a:solidFill>
                <a:schemeClr val="accent6">
                  <a:lumMod val="10000"/>
                </a:schemeClr>
              </a:solidFill>
              <a:cs typeface="Arial" pitchFamily="34" charset="0"/>
            </a:endParaRPr>
          </a:p>
          <a:p>
            <a:pPr algn="l">
              <a:buFont typeface="Arial" pitchFamily="34" charset="0"/>
              <a:buChar char="•"/>
            </a:pPr>
            <a:endParaRPr lang="en-US" sz="2000" dirty="0">
              <a:solidFill>
                <a:srgbClr val="002060"/>
              </a:solidFill>
            </a:endParaRP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7F6BF9CC-9324-784E-9E19-D2EA1BBE3FF8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22808" y="321275"/>
            <a:ext cx="2463992" cy="211781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95799680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10241" name="Rectangle 1"/>
          <p:cNvSpPr>
            <a:spLocks noChangeArrowheads="1"/>
          </p:cNvSpPr>
          <p:nvPr/>
        </p:nvSpPr>
        <p:spPr bwMode="auto">
          <a:xfrm>
            <a:off x="695960" y="789227"/>
            <a:ext cx="7752080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8) DATA MANAGEMENT AND SHARING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9)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PROJECT MANAGEMENT 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Timetable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b="1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b="1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10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) STRENGTHS AND LIMITATIONS 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Mention w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hat the study can</a:t>
            </a:r>
            <a:r>
              <a:rPr kumimoji="0" lang="en-US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achieve or cannot achieve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11) ETHICAL CONSIDERATIONS 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Declaration of Helsinki:</a:t>
            </a:r>
            <a:r>
              <a:rPr kumimoji="0" lang="en-US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study should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not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start unless approval from an ethics committee is received.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Aim</a:t>
            </a:r>
            <a:endParaRPr lang="en-US" sz="3000" dirty="0">
              <a:solidFill>
                <a:srgbClr val="000000"/>
              </a:solidFill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38913" name="Rectangle 1"/>
          <p:cNvSpPr>
            <a:spLocks noChangeArrowheads="1"/>
          </p:cNvSpPr>
          <p:nvPr/>
        </p:nvSpPr>
        <p:spPr bwMode="auto">
          <a:xfrm>
            <a:off x="773229" y="1662857"/>
            <a:ext cx="7643193" cy="7078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j-lt"/>
                <a:ea typeface="Calibri" pitchFamily="34" charset="0"/>
                <a:cs typeface="Times New Roman" pitchFamily="18" charset="0"/>
              </a:rPr>
              <a:t>To </a:t>
            </a:r>
            <a:r>
              <a:rPr kumimoji="0" lang="en-US" sz="2000" i="0" u="none" strike="noStrike" cap="none" normalizeH="0" baseline="0" dirty="0" err="1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summarise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 the most important steps and guidelines for a standard research protocol 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246E472A-3DE5-B741-B4E6-DE21D212557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356800" y="2835291"/>
            <a:ext cx="2575631" cy="2575631"/>
          </a:xfrm>
          <a:prstGeom prst="rect">
            <a:avLst/>
          </a:prstGeom>
        </p:spPr>
      </p:pic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8193" name="Rectangle 1"/>
          <p:cNvSpPr>
            <a:spLocks noChangeArrowheads="1"/>
          </p:cNvSpPr>
          <p:nvPr/>
        </p:nvSpPr>
        <p:spPr bwMode="auto">
          <a:xfrm>
            <a:off x="651827" y="610892"/>
            <a:ext cx="8138160" cy="424731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11) DISSEMINATION PLAN</a:t>
            </a: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12) BUDGET SUMMARY/ FUNDING </a:t>
            </a:r>
            <a:endParaRPr kumimoji="0" 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Each item should be justified.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All costs including personnel, consumables, equipment, supplies, communication and funds for patients and data. 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13) OUTCOMES</a:t>
            </a:r>
            <a:endParaRPr kumimoji="0" lang="el-GR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b="1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14) REFERENCES</a:t>
            </a:r>
            <a:endParaRPr kumimoji="0" lang="el-GR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Vancouver and Harvard citation systems are commonly used</a:t>
            </a:r>
          </a:p>
          <a:p>
            <a:pPr marL="285750" marR="0" lvl="0" indent="-28575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Use of software such as Endnote can help with efficiency and accuracy</a:t>
            </a:r>
            <a:endParaRPr kumimoji="0" lang="el-GR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7" name="Rectangle 6"/>
          <p:cNvSpPr/>
          <p:nvPr/>
        </p:nvSpPr>
        <p:spPr>
          <a:xfrm>
            <a:off x="773229" y="1060089"/>
            <a:ext cx="5528215" cy="31393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eaLnBrk="0" hangingPunct="0"/>
            <a:r>
              <a:rPr lang="en-US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15) APPENDIX (SUPPLEMENTARY FILES)</a:t>
            </a:r>
          </a:p>
          <a:p>
            <a:pPr lvl="0" eaLnBrk="0" hangingPunct="0"/>
            <a:endParaRPr lang="el-GR" dirty="0">
              <a:cs typeface="Arial" pitchFamily="34" charset="0"/>
            </a:endParaRPr>
          </a:p>
          <a:p>
            <a:pPr lvl="0" eaLnBrk="0" hangingPunct="0"/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To be attached at the end of the protocol:</a:t>
            </a:r>
          </a:p>
          <a:p>
            <a:pPr lvl="0" eaLnBrk="0" hangingPunct="0"/>
            <a:endParaRPr lang="el-GR" dirty="0">
              <a:cs typeface="Arial" pitchFamily="34" charset="0"/>
            </a:endParaRPr>
          </a:p>
          <a:p>
            <a:pPr marL="285750" lvl="0" indent="-285750" eaLnBrk="0" hangingPunct="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Consent form</a:t>
            </a:r>
            <a:endParaRPr lang="el-GR" dirty="0">
              <a:cs typeface="Arial" pitchFamily="34" charset="0"/>
            </a:endParaRPr>
          </a:p>
          <a:p>
            <a:pPr marL="285750" lvl="0" indent="-285750" eaLnBrk="0" hangingPunct="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Letters from ethics committees </a:t>
            </a:r>
            <a:endParaRPr lang="el-GR" dirty="0">
              <a:cs typeface="Arial" pitchFamily="34" charset="0"/>
            </a:endParaRPr>
          </a:p>
          <a:p>
            <a:pPr marL="285750" lvl="0" indent="-285750" eaLnBrk="0" hangingPunct="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Study questionnaire </a:t>
            </a:r>
            <a:endParaRPr lang="el-GR" dirty="0">
              <a:cs typeface="Arial" pitchFamily="34" charset="0"/>
            </a:endParaRPr>
          </a:p>
          <a:p>
            <a:pPr marL="285750" lvl="0" indent="-285750" eaLnBrk="0" hangingPunct="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Case record forms</a:t>
            </a:r>
            <a:endParaRPr lang="el-GR" dirty="0">
              <a:cs typeface="Arial" pitchFamily="34" charset="0"/>
            </a:endParaRPr>
          </a:p>
          <a:p>
            <a:pPr marL="285750" lvl="0" indent="-285750" eaLnBrk="0" hangingPunct="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Budget details </a:t>
            </a:r>
          </a:p>
          <a:p>
            <a:pPr marL="285750" lvl="0" indent="-285750" eaLnBrk="0" hangingPunct="0">
              <a:buFont typeface="Arial" pitchFamily="34" charset="0"/>
              <a:buChar char="•"/>
            </a:pPr>
            <a:r>
              <a:rPr lang="en-US" dirty="0">
                <a:solidFill>
                  <a:srgbClr val="000000"/>
                </a:solidFill>
                <a:cs typeface="Times New Roman" pitchFamily="18" charset="0"/>
              </a:rPr>
              <a:t>Other information relevant and important for conduction the study</a:t>
            </a:r>
            <a:endParaRPr lang="el-GR" dirty="0">
              <a:cs typeface="Arial" pitchFamily="34" charset="0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F3033F74-66BD-6E4D-95D1-3277DEA6CC2A}"/>
              </a:ext>
            </a:extLst>
          </p:cNvPr>
          <p:cNvSpPr txBox="1"/>
          <p:nvPr/>
        </p:nvSpPr>
        <p:spPr>
          <a:xfrm>
            <a:off x="524311" y="4867266"/>
            <a:ext cx="8340809" cy="646331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*** A researcher should be able to read your protocol like a recipe and if followed</a:t>
            </a:r>
          </a:p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should be able to conduct the same study and achieve the same results</a:t>
            </a:r>
          </a:p>
        </p:txBody>
      </p:sp>
      <p:pic>
        <p:nvPicPr>
          <p:cNvPr id="15" name="Picture 14">
            <a:extLst>
              <a:ext uri="{FF2B5EF4-FFF2-40B4-BE49-F238E27FC236}">
                <a16:creationId xmlns:a16="http://schemas.microsoft.com/office/drawing/2014/main" id="{DAA6AC4A-DC38-D049-A8D9-58CC850CF6D8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6210560" y="1126888"/>
            <a:ext cx="2565400" cy="3175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389354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r>
              <a:rPr lang="en-US" sz="3000" dirty="0">
                <a:solidFill>
                  <a:schemeClr val="accent6">
                    <a:lumMod val="10000"/>
                  </a:schemeClr>
                </a:solidFill>
              </a:rPr>
              <a:t>PROTOCOL/ REPORTING GUIDELINES</a:t>
            </a:r>
            <a:endParaRPr lang="en-US" sz="3000" dirty="0">
              <a:solidFill>
                <a:schemeClr val="accent6">
                  <a:lumMod val="10000"/>
                </a:schemeClr>
              </a:solidFill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4" name="TextBox 3">
            <a:extLst>
              <a:ext uri="{FF2B5EF4-FFF2-40B4-BE49-F238E27FC236}">
                <a16:creationId xmlns:a16="http://schemas.microsoft.com/office/drawing/2014/main" id="{395DF7FB-BEC7-974B-A459-0944962DA996}"/>
              </a:ext>
            </a:extLst>
          </p:cNvPr>
          <p:cNvSpPr txBox="1"/>
          <p:nvPr/>
        </p:nvSpPr>
        <p:spPr>
          <a:xfrm>
            <a:off x="457200" y="1441886"/>
            <a:ext cx="7945490" cy="5940088"/>
          </a:xfrm>
          <a:prstGeom prst="rect">
            <a:avLst/>
          </a:prstGeom>
        </p:spPr>
        <p:txBody>
          <a:bodyPr wrap="squar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CONSORT guidelines – RCTs</a:t>
            </a:r>
          </a:p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	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SPIRIT guidelines – interventional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STROBE guidelines – observational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PRISMA-P guidelines – systematic reviews &amp; meta-analyses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STARD guidelines – studies of diagnostic accuracy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STREGA guidelines – genetic studies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GATHER statement – studies of global health estimates</a:t>
            </a:r>
          </a:p>
          <a:p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	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08020A4-1ED8-2948-BC54-0A6DDD885114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236933" y="1112107"/>
            <a:ext cx="2561078" cy="122520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461358519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12" name="TextBox 11">
            <a:extLst>
              <a:ext uri="{FF2B5EF4-FFF2-40B4-BE49-F238E27FC236}">
                <a16:creationId xmlns:a16="http://schemas.microsoft.com/office/drawing/2014/main" id="{62BAC816-8184-B241-A322-6EA387658F66}"/>
              </a:ext>
            </a:extLst>
          </p:cNvPr>
          <p:cNvSpPr txBox="1"/>
          <p:nvPr/>
        </p:nvSpPr>
        <p:spPr>
          <a:xfrm>
            <a:off x="2690087" y="5165124"/>
            <a:ext cx="3557449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www.consort-statement.org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429C28F0-0599-E742-BF3B-925892A9440E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658043"/>
            <a:ext cx="7766993" cy="41003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57057386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86A79B67-DE02-374C-9A9B-6C414DE93A31}"/>
              </a:ext>
            </a:extLst>
          </p:cNvPr>
          <p:cNvSpPr/>
          <p:nvPr/>
        </p:nvSpPr>
        <p:spPr>
          <a:xfrm>
            <a:off x="2824740" y="5159631"/>
            <a:ext cx="328814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www.spirit-statement.org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1C297459-D3A8-8E45-B8ED-CB096EA6E42B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89661" y="590804"/>
            <a:ext cx="7681110" cy="43605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502196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A0DE5E69-2786-BE49-956B-13E57DB23386}"/>
              </a:ext>
            </a:extLst>
          </p:cNvPr>
          <p:cNvSpPr/>
          <p:nvPr/>
        </p:nvSpPr>
        <p:spPr>
          <a:xfrm>
            <a:off x="773229" y="5231448"/>
            <a:ext cx="7062738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https://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www.strobe-statement.org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/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index.php?id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=strobe-home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62138885-B907-D940-8A19-B2B09748F086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4013" y="435232"/>
            <a:ext cx="8355433" cy="479621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50497440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7197CFAA-6C9F-ED46-B372-8C33FAECCDF1}"/>
              </a:ext>
            </a:extLst>
          </p:cNvPr>
          <p:cNvSpPr/>
          <p:nvPr/>
        </p:nvSpPr>
        <p:spPr>
          <a:xfrm>
            <a:off x="1075038" y="5231448"/>
            <a:ext cx="6993924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http://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www.prisma-statement.org</a:t>
            </a:r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/Extensions/</a:t>
            </a:r>
            <a:r>
              <a:rPr lang="en-US" dirty="0" err="1">
                <a:solidFill>
                  <a:schemeClr val="accent6">
                    <a:lumMod val="10000"/>
                  </a:schemeClr>
                </a:solidFill>
              </a:rPr>
              <a:t>Protocols.aspx</a:t>
            </a:r>
            <a:endParaRPr lang="en-US" dirty="0">
              <a:solidFill>
                <a:schemeClr val="accent6">
                  <a:lumMod val="10000"/>
                </a:schemeClr>
              </a:solidFill>
            </a:endParaRPr>
          </a:p>
        </p:txBody>
      </p:sp>
      <p:pic>
        <p:nvPicPr>
          <p:cNvPr id="7" name="Picture 6">
            <a:extLst>
              <a:ext uri="{FF2B5EF4-FFF2-40B4-BE49-F238E27FC236}">
                <a16:creationId xmlns:a16="http://schemas.microsoft.com/office/drawing/2014/main" id="{9A30B116-2612-124E-A509-7CE84B8C38A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48236" y="755421"/>
            <a:ext cx="8183918" cy="385364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24476516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692224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r>
              <a:rPr lang="en-US" sz="3000" dirty="0">
                <a:solidFill>
                  <a:schemeClr val="accent6">
                    <a:lumMod val="10000"/>
                  </a:schemeClr>
                </a:solidFill>
              </a:rPr>
              <a:t>PROTOCOL REGISTRATION</a:t>
            </a:r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DADD42EE-0806-C948-B409-F27E0202285B}"/>
              </a:ext>
            </a:extLst>
          </p:cNvPr>
          <p:cNvSpPr txBox="1"/>
          <p:nvPr/>
        </p:nvSpPr>
        <p:spPr>
          <a:xfrm>
            <a:off x="773228" y="1952367"/>
            <a:ext cx="7260514" cy="3170099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 err="1">
                <a:solidFill>
                  <a:schemeClr val="accent6">
                    <a:lumMod val="10000"/>
                  </a:schemeClr>
                </a:solidFill>
              </a:rPr>
              <a:t>ClinicalTrials.gov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: https://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clinicaltrials.gov</a:t>
            </a: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WHO’s International Clinical Trial Registry Platform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:</a:t>
            </a:r>
          </a:p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    https://www.who.int/</a:t>
            </a:r>
            <a:r>
              <a:rPr lang="en-US" sz="2000" dirty="0" err="1">
                <a:solidFill>
                  <a:schemeClr val="accent6">
                    <a:lumMod val="10000"/>
                  </a:schemeClr>
                </a:solidFill>
              </a:rPr>
              <a:t>ictrp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/search/en/</a:t>
            </a:r>
          </a:p>
          <a:p>
            <a:pPr marL="342900" indent="-342900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pPr marL="342900" indent="-342900">
              <a:buFont typeface="Arial" panose="020B0604020202020204" pitchFamily="34" charset="0"/>
              <a:buChar char="•"/>
            </a:pPr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PROPSPERO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(for systematic reviews):</a:t>
            </a:r>
          </a:p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     </a:t>
            </a:r>
            <a:r>
              <a:rPr lang="en-US" sz="2000" dirty="0">
                <a:solidFill>
                  <a:schemeClr val="accent6">
                    <a:lumMod val="10000"/>
                  </a:schemeClr>
                </a:solidFill>
                <a:hlinkClick r:id="rId7"/>
              </a:rPr>
              <a:t>https://www.crd.york.ac.uk/prospero/</a:t>
            </a:r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endParaRPr lang="en-US" sz="2000" dirty="0">
              <a:solidFill>
                <a:schemeClr val="accent6">
                  <a:lumMod val="10000"/>
                </a:schemeClr>
              </a:solidFill>
            </a:endParaRPr>
          </a:p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*** It’s important to register the study before recruitment of the </a:t>
            </a:r>
          </a:p>
          <a:p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first patient in the study</a:t>
            </a:r>
          </a:p>
        </p:txBody>
      </p:sp>
    </p:spTree>
    <p:extLst>
      <p:ext uri="{BB962C8B-B14F-4D97-AF65-F5344CB8AC3E}">
        <p14:creationId xmlns:p14="http://schemas.microsoft.com/office/powerpoint/2010/main" val="3834064566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FD82F472-1F51-9446-9C8B-BB8E18E9F86F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356125" y="1270241"/>
            <a:ext cx="8225373" cy="357494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8241511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A3DF09B0-680F-5642-854A-7772081FE6FC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7602" y="1010983"/>
            <a:ext cx="8663640" cy="4093459"/>
          </a:xfrm>
          <a:prstGeom prst="rect">
            <a:avLst/>
          </a:prstGeom>
        </p:spPr>
      </p:pic>
      <p:sp>
        <p:nvSpPr>
          <p:cNvPr id="7" name="Rectangle 6">
            <a:extLst>
              <a:ext uri="{FF2B5EF4-FFF2-40B4-BE49-F238E27FC236}">
                <a16:creationId xmlns:a16="http://schemas.microsoft.com/office/drawing/2014/main" id="{9A0E6F34-3849-CA4B-9623-D295B4BEFC38}"/>
              </a:ext>
            </a:extLst>
          </p:cNvPr>
          <p:cNvSpPr/>
          <p:nvPr/>
        </p:nvSpPr>
        <p:spPr>
          <a:xfrm>
            <a:off x="1379061" y="396646"/>
            <a:ext cx="6561438" cy="4001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WHO’s International Clinical Trial Registry Platform</a:t>
            </a:r>
            <a:endParaRPr lang="en-US" sz="2000" dirty="0"/>
          </a:p>
        </p:txBody>
      </p:sp>
    </p:spTree>
    <p:extLst>
      <p:ext uri="{BB962C8B-B14F-4D97-AF65-F5344CB8AC3E}">
        <p14:creationId xmlns:p14="http://schemas.microsoft.com/office/powerpoint/2010/main" val="2210712144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Objectives</a:t>
            </a:r>
            <a:endParaRPr lang="en-US" sz="3000" dirty="0">
              <a:solidFill>
                <a:srgbClr val="000000"/>
              </a:solidFill>
              <a:uFillTx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36865" name="Rectangle 1"/>
          <p:cNvSpPr>
            <a:spLocks noChangeArrowheads="1"/>
          </p:cNvSpPr>
          <p:nvPr/>
        </p:nvSpPr>
        <p:spPr bwMode="auto">
          <a:xfrm>
            <a:off x="524311" y="1447723"/>
            <a:ext cx="8727440" cy="317009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Provide a </a:t>
            </a: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structure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for a standard protocol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Discuss important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content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Identify </a:t>
            </a: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guidelines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that should be followed for different study types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lang="en-GB" sz="2000" b="1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Registering</a:t>
            </a:r>
            <a:r>
              <a:rPr lang="en-GB" sz="2000" dirty="0">
                <a:solidFill>
                  <a:schemeClr val="accent6">
                    <a:lumMod val="10000"/>
                  </a:schemeClr>
                </a:solidFill>
                <a:latin typeface="Arial" pitchFamily="34" charset="0"/>
                <a:cs typeface="Arial" pitchFamily="34" charset="0"/>
              </a:rPr>
              <a:t> your protocol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lang="en-GB" sz="2000" dirty="0">
              <a:solidFill>
                <a:schemeClr val="accent6">
                  <a:lumMod val="10000"/>
                </a:schemeClr>
              </a:solidFill>
              <a:latin typeface="Arial" pitchFamily="34" charset="0"/>
              <a:cs typeface="Arial" pitchFamily="34" charset="0"/>
            </a:endParaRP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r>
              <a:rPr kumimoji="0" lang="en-GB" sz="2000" b="1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Publishing</a:t>
            </a:r>
            <a:r>
              <a:rPr kumimoji="0" lang="en-GB" sz="2000" b="0" i="0" u="none" strike="noStrike" cap="none" normalizeH="0" baseline="0" dirty="0">
                <a:ln>
                  <a:noFill/>
                </a:ln>
                <a:solidFill>
                  <a:schemeClr val="accent6">
                    <a:lumMod val="10000"/>
                  </a:schemeClr>
                </a:solidFill>
                <a:effectLst/>
                <a:latin typeface="Arial" pitchFamily="34" charset="0"/>
                <a:cs typeface="Arial" pitchFamily="34" charset="0"/>
              </a:rPr>
              <a:t> your protocol</a:t>
            </a:r>
          </a:p>
          <a:p>
            <a:pPr marL="342900" marR="0" lvl="0" indent="-3429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anose="020B0604020202020204" pitchFamily="34" charset="0"/>
              <a:buChar char="•"/>
              <a:tabLst/>
            </a:pPr>
            <a:endParaRPr kumimoji="0" lang="en-GB" sz="2000" b="0" i="0" u="none" strike="noStrike" cap="none" normalizeH="0" baseline="0" dirty="0">
              <a:ln>
                <a:noFill/>
              </a:ln>
              <a:solidFill>
                <a:schemeClr val="accent6">
                  <a:lumMod val="10000"/>
                </a:schemeClr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pic>
        <p:nvPicPr>
          <p:cNvPr id="14" name="Picture 13">
            <a:extLst>
              <a:ext uri="{FF2B5EF4-FFF2-40B4-BE49-F238E27FC236}">
                <a16:creationId xmlns:a16="http://schemas.microsoft.com/office/drawing/2014/main" id="{FE61437F-3523-F046-A8AF-C29C5B286EEB}"/>
              </a:ext>
            </a:extLst>
          </p:cNvPr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5082852" y="3479764"/>
            <a:ext cx="3429000" cy="2362200"/>
          </a:xfrm>
          <a:prstGeom prst="rect">
            <a:avLst/>
          </a:prstGeom>
        </p:spPr>
      </p:pic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2E8FB9A8-B1E0-6B47-8D16-0FA363D95112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924655" y="378384"/>
            <a:ext cx="7294690" cy="53586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0767633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692224"/>
            <a:ext cx="8229600" cy="838201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r>
              <a:rPr lang="en-US" sz="3600" dirty="0">
                <a:solidFill>
                  <a:schemeClr val="accent6">
                    <a:lumMod val="10000"/>
                  </a:schemeClr>
                </a:solidFill>
                <a:uFillTx/>
              </a:rPr>
              <a:t>PUBLISHING THE PROTOCOL</a:t>
            </a:r>
          </a:p>
          <a:p>
            <a:pPr marL="0" indent="0" algn="l"/>
            <a:endParaRPr lang="en-US" sz="20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l"/>
            <a:r>
              <a:rPr lang="en-US" sz="2000" b="1" dirty="0">
                <a:solidFill>
                  <a:schemeClr val="accent6">
                    <a:lumMod val="10000"/>
                  </a:schemeClr>
                </a:solidFill>
                <a:uFillTx/>
              </a:rPr>
              <a:t>Why?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uFillTx/>
              </a:rPr>
              <a:t>Adds scientific rigor – presented results/ analysis will be compared to what was originally intended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Results paper can reference the protocol in the methodology leaving more words for the results/ discussion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uFillTx/>
              </a:rPr>
              <a:t>Additional publication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</a:rPr>
              <a:t>Avoid duplicate work, especially systematic reviews</a:t>
            </a:r>
          </a:p>
          <a:p>
            <a:pPr algn="l">
              <a:buFont typeface="Arial" panose="020B0604020202020204" pitchFamily="34" charset="0"/>
              <a:buChar char="•"/>
            </a:pPr>
            <a:endParaRPr lang="en-US" sz="2000" dirty="0">
              <a:solidFill>
                <a:schemeClr val="accent6">
                  <a:lumMod val="10000"/>
                </a:schemeClr>
              </a:solidFill>
              <a:uFillTx/>
            </a:endParaRPr>
          </a:p>
          <a:p>
            <a:pPr marL="0" indent="0" algn="l"/>
            <a:r>
              <a:rPr lang="en-US" sz="2000" b="1" dirty="0">
                <a:solidFill>
                  <a:schemeClr val="accent6">
                    <a:lumMod val="10000"/>
                  </a:schemeClr>
                </a:solidFill>
              </a:rPr>
              <a:t>Where?</a:t>
            </a:r>
          </a:p>
          <a:p>
            <a:pPr algn="l">
              <a:buFont typeface="Arial" panose="020B0604020202020204" pitchFamily="34" charset="0"/>
              <a:buChar char="•"/>
            </a:pPr>
            <a:r>
              <a:rPr lang="en-US" sz="2000" dirty="0">
                <a:solidFill>
                  <a:schemeClr val="accent6">
                    <a:lumMod val="10000"/>
                  </a:schemeClr>
                </a:solidFill>
                <a:uFillTx/>
              </a:rPr>
              <a:t>Many journals – check the website prior to preparation/ submission</a:t>
            </a: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2619811" y="2147291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4006777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457200" y="375624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  <a:uFillTx/>
              </a:rPr>
              <a:t>Thank you for listening, any questions?</a:t>
            </a:r>
            <a:br>
              <a:rPr lang="en-US" sz="3000" dirty="0">
                <a:solidFill>
                  <a:srgbClr val="000000"/>
                </a:solidFill>
                <a:uFillTx/>
              </a:rPr>
            </a:br>
            <a:br>
              <a:rPr lang="en-US" sz="3000" dirty="0">
                <a:solidFill>
                  <a:srgbClr val="000000"/>
                </a:solidFill>
                <a:uFillTx/>
              </a:rPr>
            </a:br>
            <a:br>
              <a:rPr lang="en-US" sz="3000" dirty="0">
                <a:solidFill>
                  <a:srgbClr val="000000"/>
                </a:solidFill>
                <a:uFillTx/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br>
              <a:rPr lang="en-US" sz="30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Thank you to Dr </a:t>
            </a:r>
            <a:r>
              <a:rPr lang="en-US" sz="1800" dirty="0" err="1">
                <a:solidFill>
                  <a:srgbClr val="000000"/>
                </a:solidFill>
              </a:rPr>
              <a:t>Angeliki</a:t>
            </a:r>
            <a:r>
              <a:rPr lang="en-US" sz="1800" dirty="0">
                <a:solidFill>
                  <a:srgbClr val="000000"/>
                </a:solidFill>
              </a:rPr>
              <a:t> </a:t>
            </a:r>
            <a:r>
              <a:rPr lang="en-US" sz="1800" dirty="0" err="1">
                <a:solidFill>
                  <a:srgbClr val="000000"/>
                </a:solidFill>
              </a:rPr>
              <a:t>Krikri</a:t>
            </a:r>
            <a:r>
              <a:rPr lang="en-US" sz="1800" dirty="0">
                <a:solidFill>
                  <a:srgbClr val="000000"/>
                </a:solidFill>
              </a:rPr>
              <a:t> &amp; Dr Nana Adofo-Ansong</a:t>
            </a:r>
            <a:br>
              <a:rPr lang="en-US" sz="1800" dirty="0">
                <a:solidFill>
                  <a:srgbClr val="000000"/>
                </a:solidFill>
              </a:rPr>
            </a:br>
            <a:r>
              <a:rPr lang="en-US" sz="1800" dirty="0">
                <a:solidFill>
                  <a:srgbClr val="000000"/>
                </a:solidFill>
              </a:rPr>
              <a:t>for helping construct the PowerPoint presentation slides  </a:t>
            </a:r>
            <a:br>
              <a:rPr lang="en-US" sz="3000" dirty="0">
                <a:solidFill>
                  <a:srgbClr val="000000"/>
                </a:solidFill>
                <a:uFillTx/>
              </a:rPr>
            </a:br>
            <a:br>
              <a:rPr lang="en-US" sz="3000" dirty="0">
                <a:solidFill>
                  <a:srgbClr val="000000"/>
                </a:solidFill>
                <a:uFillTx/>
              </a:rPr>
            </a:br>
            <a:br>
              <a:rPr lang="en-US" sz="3000" dirty="0">
                <a:solidFill>
                  <a:srgbClr val="000000"/>
                </a:solidFill>
                <a:uFillTx/>
              </a:rPr>
            </a:br>
            <a:br>
              <a:rPr lang="en-US" sz="3000" dirty="0">
                <a:solidFill>
                  <a:srgbClr val="000000"/>
                </a:solidFill>
                <a:uFillTx/>
              </a:rPr>
            </a:br>
            <a:br>
              <a:rPr lang="en-US" sz="3000" dirty="0">
                <a:solidFill>
                  <a:srgbClr val="000000"/>
                </a:solidFill>
                <a:uFillTx/>
              </a:rPr>
            </a:br>
            <a:endParaRPr lang="en-US" sz="3000" dirty="0">
              <a:solidFill>
                <a:srgbClr val="000000"/>
              </a:solidFill>
              <a:uFillTx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pic>
        <p:nvPicPr>
          <p:cNvPr id="25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grpSp>
        <p:nvGrpSpPr>
          <p:cNvPr id="12" name="Group 11">
            <a:extLst>
              <a:ext uri="{FF2B5EF4-FFF2-40B4-BE49-F238E27FC236}">
                <a16:creationId xmlns:a16="http://schemas.microsoft.com/office/drawing/2014/main" id="{3E1035A9-98FE-CB41-BD1D-ABEDEA73F09C}"/>
              </a:ext>
            </a:extLst>
          </p:cNvPr>
          <p:cNvGrpSpPr/>
          <p:nvPr/>
        </p:nvGrpSpPr>
        <p:grpSpPr>
          <a:xfrm>
            <a:off x="1015068" y="1300465"/>
            <a:ext cx="6907488" cy="3047360"/>
            <a:chOff x="1010815" y="1280730"/>
            <a:chExt cx="7506941" cy="3412023"/>
          </a:xfrm>
        </p:grpSpPr>
        <p:grpSp>
          <p:nvGrpSpPr>
            <p:cNvPr id="13" name="Group 12">
              <a:extLst>
                <a:ext uri="{FF2B5EF4-FFF2-40B4-BE49-F238E27FC236}">
                  <a16:creationId xmlns:a16="http://schemas.microsoft.com/office/drawing/2014/main" id="{FE732F0C-CEB2-D243-928D-37E78E192C5C}"/>
                </a:ext>
              </a:extLst>
            </p:cNvPr>
            <p:cNvGrpSpPr/>
            <p:nvPr/>
          </p:nvGrpSpPr>
          <p:grpSpPr>
            <a:xfrm>
              <a:off x="1010815" y="1280730"/>
              <a:ext cx="7506941" cy="3412022"/>
              <a:chOff x="1289955" y="1540769"/>
              <a:chExt cx="7506941" cy="3412022"/>
            </a:xfrm>
          </p:grpSpPr>
          <p:pic>
            <p:nvPicPr>
              <p:cNvPr id="17" name="Picture 16">
                <a:extLst>
                  <a:ext uri="{FF2B5EF4-FFF2-40B4-BE49-F238E27FC236}">
                    <a16:creationId xmlns:a16="http://schemas.microsoft.com/office/drawing/2014/main" id="{37DE2BFA-B7E7-4140-8C55-8C0D69082816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7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1289955" y="1540769"/>
                <a:ext cx="2613217" cy="2396127"/>
              </a:xfrm>
              <a:prstGeom prst="rect">
                <a:avLst/>
              </a:prstGeom>
            </p:spPr>
          </p:pic>
          <p:pic>
            <p:nvPicPr>
              <p:cNvPr id="18" name="Picture 17">
                <a:extLst>
                  <a:ext uri="{FF2B5EF4-FFF2-40B4-BE49-F238E27FC236}">
                    <a16:creationId xmlns:a16="http://schemas.microsoft.com/office/drawing/2014/main" id="{D11567BB-CFFC-D645-85D3-F142695A64EF}"/>
                  </a:ext>
                </a:extLst>
              </p:cNvPr>
              <p:cNvPicPr>
                <a:picLocks noChangeAspect="1"/>
              </p:cNvPicPr>
              <p:nvPr/>
            </p:nvPicPr>
            <p:blipFill rotWithShape="1">
              <a:blip r:embed="rId8" cstate="email">
                <a:extLst>
                  <a:ext uri="{28A0092B-C50C-407E-A947-70E740481C1C}">
                    <a14:useLocalDpi xmlns:a14="http://schemas.microsoft.com/office/drawing/2010/main"/>
                  </a:ext>
                </a:extLst>
              </a:blip>
              <a:srcRect/>
              <a:stretch/>
            </p:blipFill>
            <p:spPr>
              <a:xfrm>
                <a:off x="5983300" y="1544869"/>
                <a:ext cx="2813596" cy="3407922"/>
              </a:xfrm>
              <a:prstGeom prst="rect">
                <a:avLst/>
              </a:prstGeom>
            </p:spPr>
          </p:pic>
        </p:grpSp>
        <p:pic>
          <p:nvPicPr>
            <p:cNvPr id="14" name="Picture 13">
              <a:extLst>
                <a:ext uri="{FF2B5EF4-FFF2-40B4-BE49-F238E27FC236}">
                  <a16:creationId xmlns:a16="http://schemas.microsoft.com/office/drawing/2014/main" id="{DABE7B86-7E70-4547-8668-16B374070097}"/>
                </a:ext>
              </a:extLst>
            </p:cNvPr>
            <p:cNvPicPr>
              <a:picLocks noChangeAspect="1"/>
            </p:cNvPicPr>
            <p:nvPr/>
          </p:nvPicPr>
          <p:blipFill rotWithShape="1">
            <a:blip r:embed="rId9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rcRect/>
            <a:stretch/>
          </p:blipFill>
          <p:spPr>
            <a:xfrm>
              <a:off x="3619038" y="1284830"/>
              <a:ext cx="2703935" cy="3407922"/>
            </a:xfrm>
            <a:prstGeom prst="rect">
              <a:avLst/>
            </a:prstGeom>
          </p:spPr>
        </p:pic>
        <p:pic>
          <p:nvPicPr>
            <p:cNvPr id="15" name="Picture 14">
              <a:extLst>
                <a:ext uri="{FF2B5EF4-FFF2-40B4-BE49-F238E27FC236}">
                  <a16:creationId xmlns:a16="http://schemas.microsoft.com/office/drawing/2014/main" id="{B4DC489E-A3DA-D64D-8C72-153BAE379D7A}"/>
                </a:ext>
              </a:extLst>
            </p:cNvPr>
            <p:cNvPicPr>
              <a:picLocks noChangeAspect="1"/>
            </p:cNvPicPr>
            <p:nvPr/>
          </p:nvPicPr>
          <p:blipFill>
            <a:blip r:embed="rId10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2860598" y="3307655"/>
              <a:ext cx="1663847" cy="1385097"/>
            </a:xfrm>
            <a:prstGeom prst="rect">
              <a:avLst/>
            </a:prstGeom>
          </p:spPr>
        </p:pic>
        <p:pic>
          <p:nvPicPr>
            <p:cNvPr id="16" name="Picture 15">
              <a:extLst>
                <a:ext uri="{FF2B5EF4-FFF2-40B4-BE49-F238E27FC236}">
                  <a16:creationId xmlns:a16="http://schemas.microsoft.com/office/drawing/2014/main" id="{D0F2C998-306F-B142-8187-6973A33BB096}"/>
                </a:ext>
              </a:extLst>
            </p:cNvPr>
            <p:cNvPicPr>
              <a:picLocks noChangeAspect="1"/>
            </p:cNvPicPr>
            <p:nvPr/>
          </p:nvPicPr>
          <p:blipFill>
            <a:blip r:embed="rId11" cstate="email">
              <a:extLst>
                <a:ext uri="{28A0092B-C50C-407E-A947-70E740481C1C}">
                  <a14:useLocalDpi xmlns:a14="http://schemas.microsoft.com/office/drawing/2010/main"/>
                </a:ext>
              </a:extLst>
            </a:blip>
            <a:stretch>
              <a:fillRect/>
            </a:stretch>
          </p:blipFill>
          <p:spPr>
            <a:xfrm>
              <a:off x="1010815" y="3309115"/>
              <a:ext cx="1849783" cy="1383638"/>
            </a:xfrm>
            <a:prstGeom prst="rect">
              <a:avLst/>
            </a:prstGeom>
          </p:spPr>
        </p:pic>
      </p:grp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354013" y="434723"/>
            <a:ext cx="8229600" cy="1143000"/>
          </a:xfrm>
        </p:spPr>
        <p:txBody>
          <a:bodyPr/>
          <a:lstStyle/>
          <a:p>
            <a:r>
              <a:rPr lang="en-US" sz="3000" dirty="0">
                <a:solidFill>
                  <a:srgbClr val="000000"/>
                </a:solidFill>
              </a:rPr>
              <a:t>Aims of the protocol</a:t>
            </a:r>
            <a:endParaRPr lang="en-US" sz="3000" dirty="0">
              <a:solidFill>
                <a:srgbClr val="000000"/>
              </a:solidFill>
              <a:uFillTx/>
            </a:endParaRPr>
          </a:p>
        </p:txBody>
      </p:sp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34817" name="Rectangle 1"/>
          <p:cNvSpPr>
            <a:spLocks noChangeArrowheads="1"/>
          </p:cNvSpPr>
          <p:nvPr/>
        </p:nvSpPr>
        <p:spPr bwMode="auto">
          <a:xfrm>
            <a:off x="560387" y="1017152"/>
            <a:ext cx="8368748" cy="440120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  <a:p>
            <a:pPr eaLnBrk="0" hangingPunct="0"/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1. </a:t>
            </a:r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To </a:t>
            </a:r>
            <a:r>
              <a:rPr lang="en-US" sz="2000" b="1" dirty="0" err="1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summarise</a:t>
            </a:r>
            <a:r>
              <a:rPr lang="en-US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existing knowledge </a:t>
            </a:r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of the subject (literature review)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eaLnBrk="0" hangingPunct="0"/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2. </a:t>
            </a:r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To </a:t>
            </a:r>
            <a:r>
              <a:rPr lang="en-US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define the research question </a:t>
            </a:r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and clarify its importance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3. To formulate an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aim and objectives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(+/- hypothesis)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4.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To suggest the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methodology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required for solving the question and achieving the objectives </a:t>
            </a: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eaLnBrk="0" hangingPunct="0"/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5. To clarify </a:t>
            </a:r>
            <a:r>
              <a:rPr lang="en-US" sz="2000" b="1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ethical</a:t>
            </a:r>
            <a:r>
              <a:rPr lang="en-US" sz="2000" dirty="0">
                <a:solidFill>
                  <a:srgbClr val="000000"/>
                </a:solidFill>
                <a:ea typeface="Calibri" pitchFamily="34" charset="0"/>
                <a:cs typeface="Times New Roman" pitchFamily="18" charset="0"/>
              </a:rPr>
              <a:t> considerations 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6. To</a:t>
            </a:r>
            <a:r>
              <a:rPr kumimoji="0" lang="en-US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d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iscuss the </a:t>
            </a: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strengths and limitations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of the study and potenti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al outcome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.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32769" name="Rectangle 1"/>
          <p:cNvSpPr>
            <a:spLocks noChangeArrowheads="1"/>
          </p:cNvSpPr>
          <p:nvPr/>
        </p:nvSpPr>
        <p:spPr bwMode="auto">
          <a:xfrm>
            <a:off x="1487918" y="867721"/>
            <a:ext cx="6168163" cy="55399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3000" b="1" i="0" u="none" strike="noStrike" cap="none" normalizeH="0" baseline="0" dirty="0">
                <a:ln>
                  <a:noFill/>
                </a:ln>
                <a:solidFill>
                  <a:srgbClr val="C00000"/>
                </a:solidFill>
                <a:effectLst/>
                <a:latin typeface="+mj-lt"/>
                <a:ea typeface="Calibri" pitchFamily="34" charset="0"/>
                <a:cs typeface="Times New Roman" pitchFamily="18" charset="0"/>
              </a:rPr>
              <a:t>Writing a protocol - Components</a:t>
            </a:r>
            <a:endParaRPr kumimoji="0" lang="en-US" sz="3000" b="0" i="0" u="none" strike="noStrike" cap="none" normalizeH="0" baseline="0" dirty="0">
              <a:ln>
                <a:noFill/>
              </a:ln>
              <a:solidFill>
                <a:srgbClr val="C00000"/>
              </a:solidFill>
              <a:effectLst/>
              <a:latin typeface="+mj-lt"/>
              <a:cs typeface="Arial" pitchFamily="34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B8AC6361-93BF-CC49-900E-3FBC7EF7DB05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051221" y="2405976"/>
            <a:ext cx="4470400" cy="2540000"/>
          </a:xfrm>
          <a:prstGeom prst="rect">
            <a:avLst/>
          </a:prstGeo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30721" name="Rectangle 1"/>
          <p:cNvSpPr>
            <a:spLocks noChangeArrowheads="1"/>
          </p:cNvSpPr>
          <p:nvPr/>
        </p:nvSpPr>
        <p:spPr bwMode="auto">
          <a:xfrm>
            <a:off x="704552" y="1280303"/>
            <a:ext cx="4109074" cy="193899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457200" marR="0" lvl="0" indent="-45720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AutoNum type="arabicParenR"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TITLE OF THE STUDY</a:t>
            </a:r>
          </a:p>
          <a:p>
            <a:pPr marR="0" lvl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l-GR" sz="2000" b="1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ccurate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Short</a:t>
            </a:r>
            <a:r>
              <a:rPr kumimoji="0" lang="en-US" sz="2000" i="0" u="none" strike="noStrike" cap="none" normalizeH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and 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concise</a:t>
            </a: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Typically details the study type</a:t>
            </a: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457200" marR="0" lvl="0" indent="-4572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12-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15 words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pic>
        <p:nvPicPr>
          <p:cNvPr id="4" name="Picture 3">
            <a:extLst>
              <a:ext uri="{FF2B5EF4-FFF2-40B4-BE49-F238E27FC236}">
                <a16:creationId xmlns:a16="http://schemas.microsoft.com/office/drawing/2014/main" id="{9FCABD73-EC5F-5F4B-AF49-E85BF5CC9229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279154"/>
            <a:ext cx="9144000" cy="4713832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B237750E-6381-9244-8A52-F36DDD87871C}"/>
              </a:ext>
            </a:extLst>
          </p:cNvPr>
          <p:cNvSpPr txBox="1"/>
          <p:nvPr/>
        </p:nvSpPr>
        <p:spPr>
          <a:xfrm>
            <a:off x="754288" y="5145333"/>
            <a:ext cx="7635424" cy="369332"/>
          </a:xfrm>
          <a:prstGeom prst="rect">
            <a:avLst/>
          </a:prstGeom>
        </p:spPr>
        <p:txBody>
          <a:bodyPr wrap="none" rtlCol="0">
            <a:spAutoFit/>
          </a:bodyPr>
          <a:lstStyle/>
          <a:p>
            <a:r>
              <a:rPr lang="en-US" dirty="0">
                <a:solidFill>
                  <a:schemeClr val="accent6">
                    <a:lumMod val="10000"/>
                  </a:schemeClr>
                </a:solidFill>
              </a:rPr>
              <a:t>Who (patient population), what (measure), where and how (study design)</a:t>
            </a:r>
          </a:p>
        </p:txBody>
      </p:sp>
    </p:spTree>
    <p:extLst>
      <p:ext uri="{BB962C8B-B14F-4D97-AF65-F5344CB8AC3E}">
        <p14:creationId xmlns:p14="http://schemas.microsoft.com/office/powerpoint/2010/main" val="124180326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28673" name="Rectangle 1"/>
          <p:cNvSpPr>
            <a:spLocks noChangeArrowheads="1"/>
          </p:cNvSpPr>
          <p:nvPr/>
        </p:nvSpPr>
        <p:spPr bwMode="auto">
          <a:xfrm>
            <a:off x="667612" y="964909"/>
            <a:ext cx="7971184" cy="3477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2) ADMINISTRATIVE DETAILS </a:t>
            </a: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Calibri" pitchFamily="34" charset="0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Title page: title, authorship, affiliations, corresponding author/ principal investigator contact details, version of the protocol with a date, study registration number, funding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lang="en-US" sz="2000" dirty="0">
              <a:solidFill>
                <a:srgbClr val="000000"/>
              </a:solidFill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Contents Page: important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especially if the protocol is lengthy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List of abbreviations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</p:txBody>
      </p:sp>
      <p:pic>
        <p:nvPicPr>
          <p:cNvPr id="13" name="Picture 12">
            <a:extLst>
              <a:ext uri="{FF2B5EF4-FFF2-40B4-BE49-F238E27FC236}">
                <a16:creationId xmlns:a16="http://schemas.microsoft.com/office/drawing/2014/main" id="{2BA9D769-B290-5949-A220-B70943A0DC28}"/>
              </a:ext>
            </a:extLst>
          </p:cNvPr>
          <p:cNvPicPr>
            <a:picLocks noChangeAspect="1"/>
          </p:cNvPicPr>
          <p:nvPr/>
        </p:nvPicPr>
        <p:blipFill>
          <a:blip r:embed="rId7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2897659" y="4128300"/>
            <a:ext cx="3348681" cy="1437233"/>
          </a:xfrm>
          <a:prstGeom prst="rect">
            <a:avLst/>
          </a:prstGeom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 rotWithShape="1"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448236" y="5976049"/>
            <a:ext cx="1718235" cy="747481"/>
          </a:xfrm>
          <a:prstGeom prst="rect">
            <a:avLst/>
          </a:prstGeom>
        </p:spPr>
      </p:pic>
      <p:pic>
        <p:nvPicPr>
          <p:cNvPr id="6" name="Picture 5"/>
          <p:cNvPicPr>
            <a:picLocks noChangeAspect="1"/>
          </p:cNvPicPr>
          <p:nvPr/>
        </p:nvPicPr>
        <p:blipFill>
          <a:blip r:embed="rId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6023427" y="6053974"/>
            <a:ext cx="2601685" cy="686098"/>
          </a:xfrm>
          <a:prstGeom prst="rect">
            <a:avLst/>
          </a:prstGeom>
        </p:spPr>
      </p:pic>
      <p:sp>
        <p:nvSpPr>
          <p:cNvPr id="9" name="Content Placeholder 2"/>
          <p:cNvSpPr txBox="1">
            <a:spLocks/>
          </p:cNvSpPr>
          <p:nvPr/>
        </p:nvSpPr>
        <p:spPr>
          <a:xfrm>
            <a:off x="457200" y="1445986"/>
            <a:ext cx="8229600" cy="4525963"/>
          </a:xfrm>
          <a:prstGeom prst="rect">
            <a:avLst/>
          </a:prstGeom>
        </p:spPr>
        <p:txBody>
          <a:bodyPr vert="horz"/>
          <a:lstStyle>
            <a:lvl1pPr marL="342900" indent="-342900" algn="r" rtl="0" eaLnBrk="0" fontAlgn="base" hangingPunct="0">
              <a:spcBef>
                <a:spcPct val="20000"/>
              </a:spcBef>
              <a:spcAft>
                <a:spcPct val="0"/>
              </a:spcAft>
              <a:defRPr>
                <a:solidFill>
                  <a:schemeClr val="tx1"/>
                </a:solidFill>
                <a:uFillTx/>
                <a:latin typeface="+mn-lt"/>
                <a:ea typeface="+mn-ea"/>
                <a:cs typeface="ＭＳ Ｐゴシック" charset="0"/>
              </a:defRPr>
            </a:lvl1pPr>
            <a:lvl2pPr marL="742950" indent="-28575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chemeClr val="tx1"/>
                </a:solidFill>
                <a:uFillTx/>
                <a:latin typeface="+mn-lt"/>
                <a:ea typeface="+mn-ea"/>
              </a:defRPr>
            </a:lvl2pPr>
            <a:lvl3pPr marL="11430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chemeClr val="tx1"/>
                </a:solidFill>
                <a:uFillTx/>
                <a:latin typeface="+mn-lt"/>
                <a:ea typeface="+mn-ea"/>
              </a:defRPr>
            </a:lvl3pPr>
            <a:lvl4pPr marL="16002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4pPr>
            <a:lvl5pPr marL="2057400" indent="-228600" algn="r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5pPr>
            <a:lvl6pPr marL="25146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6pPr>
            <a:lvl7pPr marL="29718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7pPr>
            <a:lvl8pPr marL="34290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8pPr>
            <a:lvl9pPr marL="3886200" indent="-228600" algn="r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uFillTx/>
                <a:latin typeface="+mn-lt"/>
                <a:ea typeface="+mn-ea"/>
              </a:defRPr>
            </a:lvl9pPr>
          </a:lstStyle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36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1200" dirty="0">
              <a:uFillTx/>
            </a:endParaRPr>
          </a:p>
          <a:p>
            <a:pPr algn="ctr"/>
            <a:endParaRPr lang="en-US" sz="400" dirty="0">
              <a:solidFill>
                <a:srgbClr val="000000"/>
              </a:solidFill>
              <a:uFillTx/>
            </a:endParaRPr>
          </a:p>
          <a:p>
            <a:pPr algn="ctr"/>
            <a:endParaRPr lang="en-US" sz="2400" dirty="0">
              <a:uFillTx/>
            </a:endParaRPr>
          </a:p>
          <a:p>
            <a:pPr algn="ctr"/>
            <a:endParaRPr lang="en-US" dirty="0">
              <a:uFillTx/>
            </a:endParaRPr>
          </a:p>
          <a:p>
            <a:pPr algn="ctr"/>
            <a:endParaRPr lang="en-US" dirty="0">
              <a:uFillTx/>
            </a:endParaRPr>
          </a:p>
        </p:txBody>
      </p:sp>
      <p:sp>
        <p:nvSpPr>
          <p:cNvPr id="10" name="TextBox 9"/>
          <p:cNvSpPr txBox="1">
            <a:spLocks/>
          </p:cNvSpPr>
          <p:nvPr/>
        </p:nvSpPr>
        <p:spPr>
          <a:xfrm>
            <a:off x="354013" y="5927514"/>
            <a:ext cx="1812458" cy="796016"/>
          </a:xfrm>
          <a:prstGeom prst="rect">
            <a:avLst/>
          </a:prstGeom>
          <a:solidFill>
            <a:schemeClr val="accent2"/>
          </a:solidFill>
        </p:spPr>
        <p:txBody>
          <a:bodyPr wrap="square" rtlCol="0">
            <a:spAutoFit/>
          </a:bodyPr>
          <a:lstStyle/>
          <a:p>
            <a:endParaRPr lang="en-US">
              <a:uFillTx/>
            </a:endParaRPr>
          </a:p>
        </p:txBody>
      </p:sp>
      <p:sp>
        <p:nvSpPr>
          <p:cNvPr id="2" name="TextBox 1"/>
          <p:cNvSpPr txBox="1">
            <a:spLocks/>
          </p:cNvSpPr>
          <p:nvPr/>
        </p:nvSpPr>
        <p:spPr>
          <a:xfrm>
            <a:off x="773229" y="1441886"/>
            <a:ext cx="473206" cy="161582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  <a:p>
            <a:pPr marL="285750" indent="-285750">
              <a:lnSpc>
                <a:spcPct val="150000"/>
              </a:lnSpc>
              <a:buFont typeface="Arial" charset="0"/>
              <a:buChar char="•"/>
            </a:pPr>
            <a:endParaRPr lang="en-US" sz="2200" dirty="0">
              <a:solidFill>
                <a:srgbClr val="000000"/>
              </a:solidFill>
              <a:uFillTx/>
            </a:endParaRPr>
          </a:p>
        </p:txBody>
      </p:sp>
      <p:pic>
        <p:nvPicPr>
          <p:cNvPr id="11" name="Picture 10"/>
          <p:cNvPicPr>
            <a:picLocks noChangeAspect="1"/>
          </p:cNvPicPr>
          <p:nvPr/>
        </p:nvPicPr>
        <p:blipFill>
          <a:blip r:embed="rId5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524311" y="5942013"/>
            <a:ext cx="2095500" cy="838200"/>
          </a:xfrm>
          <a:prstGeom prst="rect">
            <a:avLst/>
          </a:prstGeom>
        </p:spPr>
      </p:pic>
      <p:sp>
        <p:nvSpPr>
          <p:cNvPr id="3" name="TextBox 2"/>
          <p:cNvSpPr txBox="1">
            <a:spLocks/>
          </p:cNvSpPr>
          <p:nvPr/>
        </p:nvSpPr>
        <p:spPr>
          <a:xfrm>
            <a:off x="8991600" y="-698500"/>
            <a:ext cx="1847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endParaRPr lang="en-US" dirty="0">
              <a:uFillTx/>
            </a:endParaRPr>
          </a:p>
        </p:txBody>
      </p:sp>
      <p:pic>
        <p:nvPicPr>
          <p:cNvPr id="17" name="Content Placeholder 3"/>
          <p:cNvPicPr>
            <a:picLocks noChangeAspect="1"/>
          </p:cNvPicPr>
          <p:nvPr/>
        </p:nvPicPr>
        <p:blipFill rotWithShape="1">
          <a:blip r:embed="rId6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>
          <a:xfrm>
            <a:off x="3854773" y="5923989"/>
            <a:ext cx="1228079" cy="799541"/>
          </a:xfrm>
          <a:prstGeom prst="rect">
            <a:avLst/>
          </a:prstGeom>
        </p:spPr>
      </p:pic>
      <p:sp>
        <p:nvSpPr>
          <p:cNvPr id="26625" name="Rectangle 1"/>
          <p:cNvSpPr>
            <a:spLocks noChangeArrowheads="1"/>
          </p:cNvSpPr>
          <p:nvPr/>
        </p:nvSpPr>
        <p:spPr bwMode="auto">
          <a:xfrm>
            <a:off x="702577" y="932928"/>
            <a:ext cx="7922535" cy="48013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r>
              <a:rPr kumimoji="0" lang="en-US" sz="2000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3) ABSTRACT (</a:t>
            </a:r>
            <a:r>
              <a:rPr lang="en-US" sz="2000" b="1" dirty="0">
                <a:solidFill>
                  <a:srgbClr val="000000"/>
                </a:solidFill>
                <a:cs typeface="Times New Roman" pitchFamily="18" charset="0"/>
              </a:rPr>
              <a:t>EXECUTIVE SUMMARY)</a:t>
            </a:r>
            <a:endParaRPr kumimoji="0" lang="en-US" sz="2000" b="1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ea typeface="Calibri" pitchFamily="34" charset="0"/>
              <a:cs typeface="Times New Roman" pitchFamily="18" charset="0"/>
            </a:endParaRPr>
          </a:p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l-GR" sz="2000" b="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D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istinctive, concise and should sum up all the essentials of the protocol. </a:t>
            </a:r>
            <a:endParaRPr kumimoji="0" lang="el-GR" sz="2000" i="0" u="none" strike="noStrike" cap="none" normalizeH="0" baseline="0" dirty="0">
              <a:ln>
                <a:noFill/>
              </a:ln>
              <a:solidFill>
                <a:schemeClr val="tx1"/>
              </a:solidFill>
              <a:effectLst/>
              <a:latin typeface="+mn-lt"/>
              <a:cs typeface="Arial" pitchFamily="34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300 words </a:t>
            </a:r>
            <a:r>
              <a:rPr lang="en-US" sz="2000" dirty="0">
                <a:solidFill>
                  <a:srgbClr val="000000"/>
                </a:solidFill>
                <a:latin typeface="+mn-lt"/>
                <a:ea typeface="Calibri" pitchFamily="34" charset="0"/>
                <a:cs typeface="Times New Roman" pitchFamily="18" charset="0"/>
              </a:rPr>
              <a:t>and at</a:t>
            </a:r>
            <a:r>
              <a:rPr kumimoji="0" lang="en-US" sz="2000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ea typeface="Calibri" pitchFamily="34" charset="0"/>
                <a:cs typeface="Times New Roman" pitchFamily="18" charset="0"/>
              </a:rPr>
              <a:t> most, a page long </a:t>
            </a: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endParaRPr lang="en-US" sz="2000" dirty="0">
              <a:solidFill>
                <a:srgbClr val="000000"/>
              </a:solidFill>
              <a:latin typeface="+mn-lt"/>
              <a:cs typeface="Times New Roman" pitchFamily="18" charset="0"/>
            </a:endParaRPr>
          </a:p>
          <a:p>
            <a:pPr marL="342900" marR="0" lvl="0" indent="-34290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Arial" pitchFamily="34" charset="0"/>
              <a:buChar char="•"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Typically consists of: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sz="2000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- </a:t>
            </a:r>
            <a:r>
              <a:rPr lang="en-US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background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(1-2 sentences)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	- </a:t>
            </a:r>
            <a:r>
              <a:rPr kumimoji="0" lang="en-US" b="1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aim</a:t>
            </a: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 (1 short sentence)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- </a:t>
            </a:r>
            <a:r>
              <a:rPr lang="en-US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methodology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(the bulk of the abstract with study design, 	population, data collection and analysis, ethics)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	</a:t>
            </a:r>
            <a:r>
              <a:rPr lang="en-US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+/- dissemination 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(i.e international presentation, peer reviewed 	publication, other)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r>
              <a:rPr kumimoji="0" lang="en-US" i="0" u="none" strike="noStrike" cap="none" normalizeH="0" baseline="0" dirty="0">
                <a:ln>
                  <a:noFill/>
                </a:ln>
                <a:solidFill>
                  <a:srgbClr val="000000"/>
                </a:solidFill>
                <a:effectLst/>
                <a:latin typeface="+mn-lt"/>
                <a:cs typeface="Times New Roman" pitchFamily="18" charset="0"/>
              </a:rPr>
              <a:t>	- </a:t>
            </a:r>
            <a:r>
              <a:rPr lang="en-US" b="1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outcome</a:t>
            </a:r>
            <a:r>
              <a:rPr lang="en-US" dirty="0">
                <a:solidFill>
                  <a:srgbClr val="000000"/>
                </a:solidFill>
                <a:latin typeface="+mn-lt"/>
                <a:cs typeface="Times New Roman" pitchFamily="18" charset="0"/>
              </a:rPr>
              <a:t> (1-2 sentences regarding what you hope the 	study will achieve)</a:t>
            </a:r>
          </a:p>
          <a:p>
            <a:pPr marR="0" lvl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tabLst/>
            </a:pPr>
            <a:endParaRPr kumimoji="0" lang="en-US" sz="2000" i="0" u="none" strike="noStrike" cap="none" normalizeH="0" baseline="0" dirty="0">
              <a:ln>
                <a:noFill/>
              </a:ln>
              <a:solidFill>
                <a:srgbClr val="000000"/>
              </a:solidFill>
              <a:effectLst/>
              <a:latin typeface="+mn-lt"/>
              <a:cs typeface="Times New Roman" pitchFamily="18" charset="0"/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11_Default Design">
  <a:themeElements>
    <a:clrScheme name="11_Default Design 13">
      <a:dk1>
        <a:srgbClr val="333399"/>
      </a:dk1>
      <a:lt1>
        <a:srgbClr val="FFFFFF"/>
      </a:lt1>
      <a:dk2>
        <a:srgbClr val="33339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2A2A82"/>
      </a:accent4>
      <a:accent5>
        <a:srgbClr val="FFFFFF"/>
      </a:accent5>
      <a:accent6>
        <a:srgbClr val="E7E7E7"/>
      </a:accent6>
      <a:hlink>
        <a:srgbClr val="333399"/>
      </a:hlink>
      <a:folHlink>
        <a:srgbClr val="333399"/>
      </a:folHlink>
    </a:clrScheme>
    <a:fontScheme name="11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1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1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1_Default Design 13">
        <a:dk1>
          <a:srgbClr val="333399"/>
        </a:dk1>
        <a:lt1>
          <a:srgbClr val="FFFFFF"/>
        </a:lt1>
        <a:dk2>
          <a:srgbClr val="33339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2A2A82"/>
        </a:accent4>
        <a:accent5>
          <a:srgbClr val="FFFFFF"/>
        </a:accent5>
        <a:accent6>
          <a:srgbClr val="E7E7E7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12_Default Design">
  <a:themeElements>
    <a:clrScheme name="12_Default Design 13">
      <a:dk1>
        <a:srgbClr val="333399"/>
      </a:dk1>
      <a:lt1>
        <a:srgbClr val="FFFFFF"/>
      </a:lt1>
      <a:dk2>
        <a:srgbClr val="33339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2A2A82"/>
      </a:accent4>
      <a:accent5>
        <a:srgbClr val="FFFFFF"/>
      </a:accent5>
      <a:accent6>
        <a:srgbClr val="E7E7E7"/>
      </a:accent6>
      <a:hlink>
        <a:srgbClr val="333399"/>
      </a:hlink>
      <a:folHlink>
        <a:srgbClr val="333399"/>
      </a:folHlink>
    </a:clrScheme>
    <a:fontScheme name="12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2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2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2_Default Design 13">
        <a:dk1>
          <a:srgbClr val="333399"/>
        </a:dk1>
        <a:lt1>
          <a:srgbClr val="FFFFFF"/>
        </a:lt1>
        <a:dk2>
          <a:srgbClr val="33339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2A2A82"/>
        </a:accent4>
        <a:accent5>
          <a:srgbClr val="FFFFFF"/>
        </a:accent5>
        <a:accent6>
          <a:srgbClr val="E7E7E7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10_Default Design">
  <a:themeElements>
    <a:clrScheme name="10_Default Design 13">
      <a:dk1>
        <a:srgbClr val="333399"/>
      </a:dk1>
      <a:lt1>
        <a:srgbClr val="FFFFFF"/>
      </a:lt1>
      <a:dk2>
        <a:srgbClr val="333399"/>
      </a:dk2>
      <a:lt2>
        <a:srgbClr val="FFFFFF"/>
      </a:lt2>
      <a:accent1>
        <a:srgbClr val="FFFFFF"/>
      </a:accent1>
      <a:accent2>
        <a:srgbClr val="FFFFFF"/>
      </a:accent2>
      <a:accent3>
        <a:srgbClr val="FFFFFF"/>
      </a:accent3>
      <a:accent4>
        <a:srgbClr val="2A2A82"/>
      </a:accent4>
      <a:accent5>
        <a:srgbClr val="FFFFFF"/>
      </a:accent5>
      <a:accent6>
        <a:srgbClr val="E7E7E7"/>
      </a:accent6>
      <a:hlink>
        <a:srgbClr val="333399"/>
      </a:hlink>
      <a:folHlink>
        <a:srgbClr val="333399"/>
      </a:folHlink>
    </a:clrScheme>
    <a:fontScheme name="10_Default Design">
      <a:majorFont>
        <a:latin typeface="Arial"/>
        <a:ea typeface="ＭＳ Ｐゴシック"/>
        <a:cs typeface=""/>
      </a:majorFont>
      <a:minorFont>
        <a:latin typeface="Arial"/>
        <a:ea typeface="ＭＳ Ｐゴシック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>
    <a:extraClrScheme>
      <a:clrScheme name="10_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10_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10_Default Design 13">
        <a:dk1>
          <a:srgbClr val="333399"/>
        </a:dk1>
        <a:lt1>
          <a:srgbClr val="FFFFFF"/>
        </a:lt1>
        <a:dk2>
          <a:srgbClr val="333399"/>
        </a:dk2>
        <a:lt2>
          <a:srgbClr val="FFFFFF"/>
        </a:lt2>
        <a:accent1>
          <a:srgbClr val="FFFFFF"/>
        </a:accent1>
        <a:accent2>
          <a:srgbClr val="FFFFFF"/>
        </a:accent2>
        <a:accent3>
          <a:srgbClr val="FFFFFF"/>
        </a:accent3>
        <a:accent4>
          <a:srgbClr val="2A2A82"/>
        </a:accent4>
        <a:accent5>
          <a:srgbClr val="FFFFFF"/>
        </a:accent5>
        <a:accent6>
          <a:srgbClr val="E7E7E7"/>
        </a:accent6>
        <a:hlink>
          <a:srgbClr val="333399"/>
        </a:hlink>
        <a:folHlink>
          <a:srgbClr val="3333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Office Theme">
  <a:themeElements>
    <a:clrScheme name="Office">
      <a:dk1>
        <a:srgbClr val="000000"/>
      </a:dk1>
      <a:lt1>
        <a:srgbClr val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ppt/theme/theme5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  <a:txDef>
      <a:spPr/>
      <a:bodyPr/>
      <a:lstStyle/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Guy's and St Thomas' Powerpoint template 2011</Template>
  <TotalTime>23881</TotalTime>
  <Words>1463</Words>
  <Application>Microsoft Office PowerPoint</Application>
  <PresentationFormat>On-screen Show (4:3)</PresentationFormat>
  <Paragraphs>485</Paragraphs>
  <Slides>32</Slides>
  <Notes>32</Notes>
  <HiddenSlides>0</HiddenSlides>
  <MMClips>0</MMClips>
  <ScaleCrop>false</ScaleCrop>
  <HeadingPairs>
    <vt:vector size="6" baseType="variant">
      <vt:variant>
        <vt:lpstr>Fonts Used</vt:lpstr>
      </vt:variant>
      <vt:variant>
        <vt:i4>2</vt:i4>
      </vt:variant>
      <vt:variant>
        <vt:lpstr>Theme</vt:lpstr>
      </vt:variant>
      <vt:variant>
        <vt:i4>3</vt:i4>
      </vt:variant>
      <vt:variant>
        <vt:lpstr>Slide Titles</vt:lpstr>
      </vt:variant>
      <vt:variant>
        <vt:i4>32</vt:i4>
      </vt:variant>
    </vt:vector>
  </HeadingPairs>
  <TitlesOfParts>
    <vt:vector size="37" baseType="lpstr">
      <vt:lpstr>Arial</vt:lpstr>
      <vt:lpstr>Calibri</vt:lpstr>
      <vt:lpstr>11_Default Design</vt:lpstr>
      <vt:lpstr>12_Default Design</vt:lpstr>
      <vt:lpstr>10_Default Design</vt:lpstr>
      <vt:lpstr>Global PaedSurg Research Training Fellowship</vt:lpstr>
      <vt:lpstr>Aim</vt:lpstr>
      <vt:lpstr>Objectives</vt:lpstr>
      <vt:lpstr>Aims of the protocol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Thank you for listening, any questions?          Thank you to Dr Angeliki Krikri &amp; Dr Nana Adofo-Ansong for helping construct the PowerPoint presentation slides       </vt:lpstr>
    </vt:vector>
  </TitlesOfParts>
  <Company>GSTT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&lt;Insert Presentation Title here&gt; do not exceed two lines of text here</dc:title>
  <dc:creator>Full Name</dc:creator>
  <cp:lastModifiedBy>marcus sim</cp:lastModifiedBy>
  <cp:revision>456</cp:revision>
  <cp:lastPrinted>2017-05-14T19:32:50Z</cp:lastPrinted>
  <dcterms:created xsi:type="dcterms:W3CDTF">2011-08-10T09:53:39Z</dcterms:created>
  <dcterms:modified xsi:type="dcterms:W3CDTF">2019-03-06T17:13:09Z</dcterms:modified>
</cp:coreProperties>
</file>