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2716D.B301F6B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048F-04A0-4E50-A089-2D6E619E4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2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363201" y="6311944"/>
            <a:ext cx="1727199" cy="46985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 descr="cid:image001.png@01D2716D.B301F6B0"/>
          <p:cNvPicPr/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726135"/>
            <a:ext cx="17272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7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4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0AE1-6A1E-40FB-BC53-A629F7B7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5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C75EA-7771-4C52-AB35-6E311DEC3BE9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33E6-B8C6-4C8F-837D-24848C89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Preparing an abstract for submission at a conference for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Samir K. Gadepalli, MSc, MD, MBA</a:t>
            </a:r>
          </a:p>
          <a:p>
            <a:r>
              <a:rPr lang="en-US" dirty="0"/>
              <a:t>Assistant Professor, Pediatric Surgery and Surgical Critical Care</a:t>
            </a:r>
          </a:p>
          <a:p>
            <a:r>
              <a:rPr lang="en-US" dirty="0"/>
              <a:t>University of Michigan</a:t>
            </a:r>
          </a:p>
          <a:p>
            <a:r>
              <a:rPr lang="en-US" dirty="0"/>
              <a:t>Ann Arbor, MI, USA</a:t>
            </a:r>
          </a:p>
        </p:txBody>
      </p:sp>
    </p:spTree>
    <p:extLst>
      <p:ext uri="{BB962C8B-B14F-4D97-AF65-F5344CB8AC3E}">
        <p14:creationId xmlns:p14="http://schemas.microsoft.com/office/powerpoint/2010/main" val="351502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68" y="1320800"/>
            <a:ext cx="8200577" cy="2936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877" y="2407587"/>
            <a:ext cx="8588145" cy="369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8848"/>
            <a:ext cx="9820564" cy="37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5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9515"/>
            <a:ext cx="9903691" cy="3540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385762"/>
            <a:ext cx="59150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thing I write but first thing I think about</a:t>
            </a:r>
          </a:p>
          <a:p>
            <a:r>
              <a:rPr lang="en-US" dirty="0"/>
              <a:t>Just by looking at figures/tables, you should be able to tell the takeaways</a:t>
            </a:r>
          </a:p>
          <a:p>
            <a:r>
              <a:rPr lang="en-US" dirty="0"/>
              <a:t>What are the implications/main findings</a:t>
            </a:r>
          </a:p>
          <a:p>
            <a:r>
              <a:rPr lang="en-US" dirty="0"/>
              <a:t>Why should this be the abstract chosen – “first one”, “largest”, “unexpected findings”, “important problem”</a:t>
            </a:r>
          </a:p>
          <a:p>
            <a:r>
              <a:rPr lang="en-US" dirty="0"/>
              <a:t>Keep it simple. Make it easy to read.</a:t>
            </a:r>
          </a:p>
          <a:p>
            <a:r>
              <a:rPr lang="en-US" dirty="0"/>
              <a:t>And Memorable!</a:t>
            </a:r>
          </a:p>
        </p:txBody>
      </p:sp>
    </p:spTree>
    <p:extLst>
      <p:ext uri="{BB962C8B-B14F-4D97-AF65-F5344CB8AC3E}">
        <p14:creationId xmlns:p14="http://schemas.microsoft.com/office/powerpoint/2010/main" val="202577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45" y="1422400"/>
            <a:ext cx="9253656" cy="2013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61" y="3435927"/>
            <a:ext cx="10390133" cy="1511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16" y="4879110"/>
            <a:ext cx="8800537" cy="16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6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luck!! </a:t>
            </a:r>
            <a:br>
              <a:rPr lang="en-US" dirty="0"/>
            </a:br>
            <a:r>
              <a:rPr lang="en-US" dirty="0"/>
              <a:t>Thank you!!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363443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General Surgery</a:t>
            </a:r>
          </a:p>
          <a:p>
            <a:pPr lvl="1"/>
            <a:r>
              <a:rPr lang="en-US" dirty="0"/>
              <a:t>Surgical Critical Care</a:t>
            </a:r>
          </a:p>
          <a:p>
            <a:pPr lvl="1"/>
            <a:r>
              <a:rPr lang="en-US" dirty="0"/>
              <a:t>Pediatric Surgery</a:t>
            </a:r>
          </a:p>
          <a:p>
            <a:pPr lvl="1"/>
            <a:r>
              <a:rPr lang="en-US" dirty="0"/>
              <a:t>MBA in Health Care Administration</a:t>
            </a:r>
          </a:p>
          <a:p>
            <a:pPr lvl="1"/>
            <a:r>
              <a:rPr lang="en-US" dirty="0"/>
              <a:t>MSc in Health and Health Care Research</a:t>
            </a:r>
          </a:p>
          <a:p>
            <a:r>
              <a:rPr lang="en-US" dirty="0"/>
              <a:t>Current Practice</a:t>
            </a:r>
          </a:p>
          <a:p>
            <a:pPr lvl="1"/>
            <a:r>
              <a:rPr lang="en-US" dirty="0"/>
              <a:t>Pediatric Surgery</a:t>
            </a:r>
          </a:p>
          <a:p>
            <a:pPr lvl="1"/>
            <a:r>
              <a:rPr lang="en-US" dirty="0"/>
              <a:t>Surgical Intensivist</a:t>
            </a:r>
          </a:p>
          <a:p>
            <a:pPr lvl="1"/>
            <a:r>
              <a:rPr lang="en-US" dirty="0"/>
              <a:t>Health Services Researcher</a:t>
            </a:r>
          </a:p>
          <a:p>
            <a:r>
              <a:rPr lang="en-US" dirty="0"/>
              <a:t>I’ve been REJECTED a TON!!!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31082" y="1218262"/>
            <a:ext cx="4495799" cy="1705984"/>
            <a:chOff x="4130041" y="4495800"/>
            <a:chExt cx="4495799" cy="1705984"/>
          </a:xfrm>
          <a:solidFill>
            <a:schemeClr val="tx2"/>
          </a:solidFill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041" y="4495800"/>
              <a:ext cx="1560000" cy="990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0041" y="4495800"/>
              <a:ext cx="1623935" cy="990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D:\samirg\Desktop\logo_atlantichealt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041" y="5554084"/>
              <a:ext cx="2352675" cy="647700"/>
            </a:xfrm>
            <a:prstGeom prst="rect">
              <a:avLst/>
            </a:prstGeom>
            <a:grpFill/>
          </p:spPr>
        </p:pic>
        <p:pic>
          <p:nvPicPr>
            <p:cNvPr id="8" name="Picture 7" descr="D:\samirg\Desktop\univ phoenix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834" y="5486400"/>
              <a:ext cx="2010006" cy="715384"/>
            </a:xfrm>
            <a:prstGeom prst="rect">
              <a:avLst/>
            </a:prstGeom>
            <a:grpFill/>
          </p:spPr>
        </p:pic>
        <p:pic>
          <p:nvPicPr>
            <p:cNvPr id="9" name="Picture 8" descr="D:\samirg\Desktop\thumb_UMMCHBLogo4C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527" y="4495800"/>
              <a:ext cx="1299313" cy="1000471"/>
            </a:xfrm>
            <a:prstGeom prst="rect">
              <a:avLst/>
            </a:prstGeom>
            <a:grpFill/>
          </p:spPr>
        </p:pic>
      </p:grpSp>
      <p:pic>
        <p:nvPicPr>
          <p:cNvPr id="10" name="Picture 14" descr="Child Health Evaluation and Research Unit | UNIVERSITY OF MICHIGAN | C.S. Mott Children's Hospita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76"/>
          <a:stretch/>
        </p:blipFill>
        <p:spPr bwMode="auto">
          <a:xfrm>
            <a:off x="8195780" y="3301820"/>
            <a:ext cx="1042189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an 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the audience; APSA, BAPS, PAPS, CAPS, IPEG</a:t>
            </a:r>
          </a:p>
          <a:p>
            <a:r>
              <a:rPr lang="en-US" dirty="0"/>
              <a:t>Follow the guidelines; submitted elsewhere? need a manuscript?</a:t>
            </a:r>
          </a:p>
          <a:p>
            <a:r>
              <a:rPr lang="en-US" dirty="0"/>
              <a:t>Anatomy of an abstract</a:t>
            </a:r>
          </a:p>
          <a:p>
            <a:pPr lvl="1"/>
            <a:r>
              <a:rPr lang="en-US" dirty="0"/>
              <a:t>Background/Purpose (Why?)</a:t>
            </a:r>
          </a:p>
          <a:p>
            <a:pPr lvl="1"/>
            <a:r>
              <a:rPr lang="en-US" dirty="0"/>
              <a:t>Methods (How?)</a:t>
            </a:r>
          </a:p>
          <a:p>
            <a:pPr lvl="1"/>
            <a:r>
              <a:rPr lang="en-US" dirty="0"/>
              <a:t>Results (What?)</a:t>
            </a:r>
          </a:p>
          <a:p>
            <a:pPr lvl="1"/>
            <a:r>
              <a:rPr lang="en-US" dirty="0"/>
              <a:t>Conclusions (So what?)</a:t>
            </a:r>
          </a:p>
          <a:p>
            <a:r>
              <a:rPr lang="en-US" dirty="0"/>
              <a:t>Trailer for the movie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541" y="3031403"/>
            <a:ext cx="4827107" cy="25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1-3 lines</a:t>
            </a:r>
          </a:p>
          <a:p>
            <a:r>
              <a:rPr lang="en-US" dirty="0"/>
              <a:t>First sentence</a:t>
            </a:r>
          </a:p>
          <a:p>
            <a:pPr lvl="1"/>
            <a:r>
              <a:rPr lang="en-US" dirty="0"/>
              <a:t>What we know</a:t>
            </a:r>
          </a:p>
          <a:p>
            <a:pPr lvl="1"/>
            <a:r>
              <a:rPr lang="en-US" dirty="0"/>
              <a:t>Main character</a:t>
            </a:r>
          </a:p>
          <a:p>
            <a:pPr lvl="1"/>
            <a:r>
              <a:rPr lang="en-US" dirty="0"/>
              <a:t>Right altitude</a:t>
            </a:r>
          </a:p>
          <a:p>
            <a:r>
              <a:rPr lang="en-US" dirty="0"/>
              <a:t>Second sentence (sometimes included in first or third for space)</a:t>
            </a:r>
          </a:p>
          <a:p>
            <a:pPr lvl="1"/>
            <a:r>
              <a:rPr lang="en-US" dirty="0"/>
              <a:t>Problem you want to solve</a:t>
            </a:r>
          </a:p>
          <a:p>
            <a:r>
              <a:rPr lang="en-US" dirty="0"/>
              <a:t>Third sentence</a:t>
            </a:r>
          </a:p>
          <a:p>
            <a:pPr lvl="1"/>
            <a:r>
              <a:rPr lang="en-US" dirty="0"/>
              <a:t>How your solutions will solve problem</a:t>
            </a:r>
          </a:p>
          <a:p>
            <a:pPr lvl="1"/>
            <a:r>
              <a:rPr lang="en-US" dirty="0"/>
              <a:t>Hypothesis of research</a:t>
            </a:r>
          </a:p>
        </p:txBody>
      </p:sp>
    </p:spTree>
    <p:extLst>
      <p:ext uri="{BB962C8B-B14F-4D97-AF65-F5344CB8AC3E}">
        <p14:creationId xmlns:p14="http://schemas.microsoft.com/office/powerpoint/2010/main" val="616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24" y="1690688"/>
            <a:ext cx="8420368" cy="132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24" y="3172401"/>
            <a:ext cx="7862720" cy="1381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524" y="4711121"/>
            <a:ext cx="8426982" cy="12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Length varies</a:t>
            </a:r>
          </a:p>
          <a:p>
            <a:r>
              <a:rPr lang="en-US" dirty="0"/>
              <a:t>Detail matters</a:t>
            </a:r>
          </a:p>
          <a:p>
            <a:r>
              <a:rPr lang="en-US" dirty="0"/>
              <a:t>Key components</a:t>
            </a:r>
          </a:p>
          <a:p>
            <a:pPr lvl="1"/>
            <a:r>
              <a:rPr lang="en-US" dirty="0"/>
              <a:t>IRB</a:t>
            </a:r>
          </a:p>
          <a:p>
            <a:pPr lvl="1"/>
            <a:r>
              <a:rPr lang="en-US" dirty="0"/>
              <a:t>Population/Data source</a:t>
            </a:r>
          </a:p>
          <a:p>
            <a:pPr lvl="1"/>
            <a:r>
              <a:rPr lang="en-US" dirty="0"/>
              <a:t>Definitions</a:t>
            </a:r>
          </a:p>
          <a:p>
            <a:pPr lvl="1"/>
            <a:r>
              <a:rPr lang="en-US" dirty="0"/>
              <a:t>Approach</a:t>
            </a:r>
          </a:p>
          <a:p>
            <a:pPr lvl="1"/>
            <a:r>
              <a:rPr lang="en-US" dirty="0"/>
              <a:t>Stats used</a:t>
            </a:r>
          </a:p>
          <a:p>
            <a:pPr lvl="1"/>
            <a:r>
              <a:rPr lang="en-US" dirty="0"/>
              <a:t>Demographics, intervention, outcomes, stats</a:t>
            </a:r>
          </a:p>
          <a:p>
            <a:r>
              <a:rPr lang="en-US" dirty="0"/>
              <a:t>Be careful not to confuse results/methods</a:t>
            </a:r>
          </a:p>
        </p:txBody>
      </p:sp>
    </p:spTree>
    <p:extLst>
      <p:ext uri="{BB962C8B-B14F-4D97-AF65-F5344CB8AC3E}">
        <p14:creationId xmlns:p14="http://schemas.microsoft.com/office/powerpoint/2010/main" val="315860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2" y="1477819"/>
            <a:ext cx="9532284" cy="2721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2" y="1547308"/>
            <a:ext cx="9416962" cy="2512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20" y="1407536"/>
            <a:ext cx="9532284" cy="27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and the methods are what I use to decide if I accept an abstract</a:t>
            </a:r>
          </a:p>
          <a:p>
            <a:r>
              <a:rPr lang="en-US" dirty="0"/>
              <a:t>Start HERE – does the whole story make sense</a:t>
            </a:r>
          </a:p>
          <a:p>
            <a:r>
              <a:rPr lang="en-US" dirty="0"/>
              <a:t>Do I want to hear more about this project?</a:t>
            </a:r>
          </a:p>
          <a:p>
            <a:r>
              <a:rPr lang="en-US" dirty="0"/>
              <a:t>Be organized</a:t>
            </a:r>
          </a:p>
          <a:p>
            <a:pPr lvl="1"/>
            <a:r>
              <a:rPr lang="en-US" dirty="0"/>
              <a:t>Use your tables/figures wisely</a:t>
            </a:r>
          </a:p>
          <a:p>
            <a:pPr lvl="1"/>
            <a:r>
              <a:rPr lang="en-US" dirty="0"/>
              <a:t>Most important findings</a:t>
            </a:r>
          </a:p>
          <a:p>
            <a:pPr lvl="1"/>
            <a:r>
              <a:rPr lang="en-US" dirty="0"/>
              <a:t>Interpret but don’t judge</a:t>
            </a:r>
          </a:p>
          <a:p>
            <a:pPr lvl="1"/>
            <a:r>
              <a:rPr lang="en-US" dirty="0"/>
              <a:t>Complementary with methods</a:t>
            </a:r>
          </a:p>
          <a:p>
            <a:pPr lvl="1"/>
            <a:r>
              <a:rPr lang="en-US" dirty="0"/>
              <a:t>Are decimal points necessary? How many?</a:t>
            </a:r>
          </a:p>
        </p:txBody>
      </p:sp>
    </p:spTree>
    <p:extLst>
      <p:ext uri="{BB962C8B-B14F-4D97-AF65-F5344CB8AC3E}">
        <p14:creationId xmlns:p14="http://schemas.microsoft.com/office/powerpoint/2010/main" val="44475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good results section will get your abstract accepted</a:t>
            </a:r>
          </a:p>
          <a:p>
            <a:r>
              <a:rPr lang="en-US" dirty="0"/>
              <a:t>Not because of the findings but on how it’s presented</a:t>
            </a:r>
          </a:p>
          <a:p>
            <a:r>
              <a:rPr lang="en-US" dirty="0"/>
              <a:t>Typically I do it in 3-4 levels</a:t>
            </a:r>
          </a:p>
          <a:p>
            <a:pPr lvl="1"/>
            <a:r>
              <a:rPr lang="en-US" dirty="0"/>
              <a:t>Population studied: Demographics – mean versus median</a:t>
            </a:r>
          </a:p>
          <a:p>
            <a:pPr lvl="1"/>
            <a:r>
              <a:rPr lang="en-US" dirty="0"/>
              <a:t>Comparison of groups: p-values, confidence intervals important</a:t>
            </a:r>
          </a:p>
          <a:p>
            <a:pPr lvl="1"/>
            <a:r>
              <a:rPr lang="en-US" dirty="0"/>
              <a:t>Outcomes: make sure to appropriately adjust for regression (present what was used for adjustment in methods)</a:t>
            </a:r>
          </a:p>
          <a:p>
            <a:pPr lvl="1"/>
            <a:r>
              <a:rPr lang="en-US" dirty="0"/>
              <a:t>Most important finding: Table/Figure</a:t>
            </a:r>
          </a:p>
          <a:p>
            <a:pPr lvl="2"/>
            <a:r>
              <a:rPr lang="en-US" dirty="0"/>
              <a:t>Is it tweetable?</a:t>
            </a:r>
          </a:p>
          <a:p>
            <a:r>
              <a:rPr lang="en-US" dirty="0"/>
              <a:t>The reader should get to the conclusion before reading it!!</a:t>
            </a:r>
          </a:p>
        </p:txBody>
      </p:sp>
    </p:spTree>
    <p:extLst>
      <p:ext uri="{BB962C8B-B14F-4D97-AF65-F5344CB8AC3E}">
        <p14:creationId xmlns:p14="http://schemas.microsoft.com/office/powerpoint/2010/main" val="361189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434</Words>
  <Application>Microsoft Macintosh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 Theme</vt:lpstr>
      <vt:lpstr>Preparing an abstract for submission at a conference for presentation</vt:lpstr>
      <vt:lpstr>Who am I?</vt:lpstr>
      <vt:lpstr>Preparing an abstract</vt:lpstr>
      <vt:lpstr>Background</vt:lpstr>
      <vt:lpstr>Example</vt:lpstr>
      <vt:lpstr>Methods</vt:lpstr>
      <vt:lpstr>Example</vt:lpstr>
      <vt:lpstr>Results</vt:lpstr>
      <vt:lpstr>Results (2)</vt:lpstr>
      <vt:lpstr>Example</vt:lpstr>
      <vt:lpstr>Example 2</vt:lpstr>
      <vt:lpstr>Example 3</vt:lpstr>
      <vt:lpstr>Conclusion</vt:lpstr>
      <vt:lpstr>Example</vt:lpstr>
      <vt:lpstr>Good luck!!  Thank you!!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an abstract for submission at a conference for presentation</dc:title>
  <dc:creator>Gadepalli, Samir</dc:creator>
  <cp:lastModifiedBy>Naomi Wright</cp:lastModifiedBy>
  <cp:revision>8</cp:revision>
  <dcterms:created xsi:type="dcterms:W3CDTF">2019-06-28T02:27:07Z</dcterms:created>
  <dcterms:modified xsi:type="dcterms:W3CDTF">2019-06-28T16:05:32Z</dcterms:modified>
</cp:coreProperties>
</file>