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  <p:sldMasterId id="2147483672" r:id="rId2"/>
    <p:sldMasterId id="2147483670" r:id="rId3"/>
  </p:sldMasterIdLst>
  <p:notesMasterIdLst>
    <p:notesMasterId r:id="rId34"/>
  </p:notesMasterIdLst>
  <p:handoutMasterIdLst>
    <p:handoutMasterId r:id="rId35"/>
  </p:handoutMasterIdLst>
  <p:sldIdLst>
    <p:sldId id="280" r:id="rId4"/>
    <p:sldId id="326" r:id="rId5"/>
    <p:sldId id="327" r:id="rId6"/>
    <p:sldId id="314" r:id="rId7"/>
    <p:sldId id="343" r:id="rId8"/>
    <p:sldId id="353" r:id="rId9"/>
    <p:sldId id="328" r:id="rId10"/>
    <p:sldId id="344" r:id="rId11"/>
    <p:sldId id="345" r:id="rId12"/>
    <p:sldId id="346" r:id="rId13"/>
    <p:sldId id="347" r:id="rId14"/>
    <p:sldId id="348" r:id="rId15"/>
    <p:sldId id="349" r:id="rId16"/>
    <p:sldId id="350" r:id="rId17"/>
    <p:sldId id="352" r:id="rId18"/>
    <p:sldId id="351" r:id="rId19"/>
    <p:sldId id="354" r:id="rId20"/>
    <p:sldId id="355" r:id="rId21"/>
    <p:sldId id="356" r:id="rId22"/>
    <p:sldId id="357" r:id="rId23"/>
    <p:sldId id="358" r:id="rId24"/>
    <p:sldId id="359" r:id="rId25"/>
    <p:sldId id="360" r:id="rId26"/>
    <p:sldId id="361" r:id="rId27"/>
    <p:sldId id="362" r:id="rId28"/>
    <p:sldId id="363" r:id="rId29"/>
    <p:sldId id="364" r:id="rId30"/>
    <p:sldId id="365" r:id="rId31"/>
    <p:sldId id="366" r:id="rId32"/>
    <p:sldId id="325" r:id="rId33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2D2D87"/>
    <a:srgbClr val="0571B9"/>
    <a:srgbClr val="0033CC"/>
    <a:srgbClr val="0066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4293" autoAdjust="0"/>
    <p:restoredTop sz="94767" autoAdjust="0"/>
  </p:normalViewPr>
  <p:slideViewPr>
    <p:cSldViewPr snapToGrid="0">
      <p:cViewPr varScale="1">
        <p:scale>
          <a:sx n="67" d="100"/>
          <a:sy n="67" d="100"/>
        </p:scale>
        <p:origin x="176" y="4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1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1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07A8ECF-DC8D-4A4C-8329-AF67F9B489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8137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0EEDC3D-D777-6D4A-8C2C-1C529BD005BA}" type="datetimeFigureOut">
              <a:rPr lang="en-US"/>
              <a:pPr>
                <a:defRPr/>
              </a:pPr>
              <a:t>9/27/19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29D0EBA-D605-9B40-ACA5-D1FB35DBAD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958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2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468F9BD-DDF4-8147-B31F-D709F6C0A5EB}" type="slidenum">
              <a:rPr lang="en-US" sz="1200"/>
              <a:pPr eaLnBrk="1" hangingPunct="1"/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9D0EBA-D605-9B40-ACA5-D1FB35DBADC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6259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9D0EBA-D605-9B40-ACA5-D1FB35DBADC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6259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9D0EBA-D605-9B40-ACA5-D1FB35DBADC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6259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9D0EBA-D605-9B40-ACA5-D1FB35DBADC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6259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9D0EBA-D605-9B40-ACA5-D1FB35DBADC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6259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9D0EBA-D605-9B40-ACA5-D1FB35DBADC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6259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9D0EBA-D605-9B40-ACA5-D1FB35DBADC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6259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9D0EBA-D605-9B40-ACA5-D1FB35DBADC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6259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9D0EBA-D605-9B40-ACA5-D1FB35DBADC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6259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9D0EBA-D605-9B40-ACA5-D1FB35DBADC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625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9D0EBA-D605-9B40-ACA5-D1FB35DBADC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679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9D0EBA-D605-9B40-ACA5-D1FB35DBADC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6259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9D0EBA-D605-9B40-ACA5-D1FB35DBADC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6259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9D0EBA-D605-9B40-ACA5-D1FB35DBADC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6259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9D0EBA-D605-9B40-ACA5-D1FB35DBADC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6259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9D0EBA-D605-9B40-ACA5-D1FB35DBADC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6259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9D0EBA-D605-9B40-ACA5-D1FB35DBADC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6259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9D0EBA-D605-9B40-ACA5-D1FB35DBADC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6259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9D0EBA-D605-9B40-ACA5-D1FB35DBADC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6259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9D0EBA-D605-9B40-ACA5-D1FB35DBADC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6259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9D0EBA-D605-9B40-ACA5-D1FB35DBADC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934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9D0EBA-D605-9B40-ACA5-D1FB35DBADC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9349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9D0EBA-D605-9B40-ACA5-D1FB35DBADC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24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9D0EBA-D605-9B40-ACA5-D1FB35DBADC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778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9D0EBA-D605-9B40-ACA5-D1FB35DBADC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778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9D0EBA-D605-9B40-ACA5-D1FB35DBADC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625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9D0EBA-D605-9B40-ACA5-D1FB35DBADC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6259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9D0EBA-D605-9B40-ACA5-D1FB35DBADC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6259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9D0EBA-D605-9B40-ACA5-D1FB35DBADC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625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028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866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706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526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839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7000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388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4430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5539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42523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9786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6962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4686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873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8521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270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9569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04944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8621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5406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9556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9530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03462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79827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34424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501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382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614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527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38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2965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25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5607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1346" name="AutoShape 2"/>
          <p:cNvCxnSpPr>
            <a:cxnSpLocks noChangeShapeType="1"/>
          </p:cNvCxnSpPr>
          <p:nvPr userDrawn="1"/>
        </p:nvCxnSpPr>
        <p:spPr bwMode="auto">
          <a:xfrm>
            <a:off x="552450" y="5903913"/>
            <a:ext cx="79819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1027" name="Picture 4" descr="Logo colour"/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4450" y="6084888"/>
            <a:ext cx="2166938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9" descr="EVE_LOGO_HORIZONTAL_MEDIUM_RGB"/>
          <p:cNvPicPr>
            <a:picLocks noChangeAspect="1" noChangeArrowheads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5213" y="1331913"/>
            <a:ext cx="5307012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r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9298" name="AutoShape 2"/>
          <p:cNvCxnSpPr>
            <a:cxnSpLocks noChangeShapeType="1"/>
          </p:cNvCxnSpPr>
          <p:nvPr userDrawn="1"/>
        </p:nvCxnSpPr>
        <p:spPr bwMode="auto">
          <a:xfrm>
            <a:off x="552450" y="5903913"/>
            <a:ext cx="79819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2051" name="Picture 3" descr="EVE_LOGO_HORIZONTAL_MEDIUM_RGB no descriptor"/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300" y="5940425"/>
            <a:ext cx="16256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Logo colour"/>
          <p:cNvPicPr>
            <a:picLocks noChangeAspect="1" noChangeArrowheads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4450" y="6084888"/>
            <a:ext cx="2166938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r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0473" name="AutoShape 25"/>
          <p:cNvCxnSpPr>
            <a:cxnSpLocks noChangeShapeType="1"/>
          </p:cNvCxnSpPr>
          <p:nvPr userDrawn="1"/>
        </p:nvCxnSpPr>
        <p:spPr bwMode="auto">
          <a:xfrm>
            <a:off x="552450" y="5903913"/>
            <a:ext cx="79819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3075" name="Picture 26" descr="EVE_LOGO_HORIZONTAL_MEDIUM_RGB no descriptor"/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300" y="5940425"/>
            <a:ext cx="16256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31" descr="Logo colour"/>
          <p:cNvPicPr>
            <a:picLocks noChangeAspect="1" noChangeArrowheads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4450" y="6084888"/>
            <a:ext cx="2166938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r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6.png"/><Relationship Id="rId4" Type="http://schemas.openxmlformats.org/officeDocument/2006/relationships/image" Target="../media/image5.tif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7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5" Type="http://schemas.openxmlformats.org/officeDocument/2006/relationships/image" Target="../media/image5.tiff"/><Relationship Id="rId4" Type="http://schemas.openxmlformats.org/officeDocument/2006/relationships/image" Target="../media/image4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5" Type="http://schemas.openxmlformats.org/officeDocument/2006/relationships/image" Target="../media/image5.tiff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5" Type="http://schemas.openxmlformats.org/officeDocument/2006/relationships/image" Target="../media/image5.tiff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5" Type="http://schemas.openxmlformats.org/officeDocument/2006/relationships/image" Target="../media/image5.tiff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5" Type="http://schemas.openxmlformats.org/officeDocument/2006/relationships/image" Target="../media/image5.tiff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7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11" Type="http://schemas.openxmlformats.org/officeDocument/2006/relationships/image" Target="../media/image29.png"/><Relationship Id="rId5" Type="http://schemas.openxmlformats.org/officeDocument/2006/relationships/image" Target="../media/image5.tiff"/><Relationship Id="rId10" Type="http://schemas.openxmlformats.org/officeDocument/2006/relationships/image" Target="../media/image28.png"/><Relationship Id="rId4" Type="http://schemas.openxmlformats.org/officeDocument/2006/relationships/image" Target="../media/image4.png"/><Relationship Id="rId9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5" Type="http://schemas.openxmlformats.org/officeDocument/2006/relationships/image" Target="../media/image5.tiff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5" Type="http://schemas.openxmlformats.org/officeDocument/2006/relationships/image" Target="../media/image5.tiff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5" Type="http://schemas.openxmlformats.org/officeDocument/2006/relationships/image" Target="../media/image5.tiff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5" Type="http://schemas.openxmlformats.org/officeDocument/2006/relationships/image" Target="../media/image5.tif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5" Type="http://schemas.openxmlformats.org/officeDocument/2006/relationships/image" Target="../media/image5.tiff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png"/><Relationship Id="rId7" Type="http://schemas.openxmlformats.org/officeDocument/2006/relationships/image" Target="../media/image5.tif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doaj.org/publishers%23seal" TargetMode="External"/><Relationship Id="rId5" Type="http://schemas.openxmlformats.org/officeDocument/2006/relationships/hyperlink" Target="http://thinkchecksubmit.org/check/" TargetMode="Externa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.tiff"/><Relationship Id="rId5" Type="http://schemas.openxmlformats.org/officeDocument/2006/relationships/hyperlink" Target="https://journalfinder.elsevier.com" TargetMode="Externa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5" Type="http://schemas.openxmlformats.org/officeDocument/2006/relationships/image" Target="../media/image5.tiff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5" Type="http://schemas.openxmlformats.org/officeDocument/2006/relationships/image" Target="../media/image5.tiff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5" Type="http://schemas.openxmlformats.org/officeDocument/2006/relationships/image" Target="../media/image5.tiff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5" Type="http://schemas.openxmlformats.org/officeDocument/2006/relationships/image" Target="../media/image5.tiff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5" Type="http://schemas.openxmlformats.org/officeDocument/2006/relationships/image" Target="../media/image5.tiff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5" Type="http://schemas.openxmlformats.org/officeDocument/2006/relationships/image" Target="../media/image5.tiff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5" Type="http://schemas.openxmlformats.org/officeDocument/2006/relationships/image" Target="../media/image5.tiff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5" Type="http://schemas.openxmlformats.org/officeDocument/2006/relationships/image" Target="../media/image5.tif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5" Type="http://schemas.openxmlformats.org/officeDocument/2006/relationships/image" Target="../media/image5.tiff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8.png"/><Relationship Id="rId3" Type="http://schemas.openxmlformats.org/officeDocument/2006/relationships/image" Target="../media/image7.png"/><Relationship Id="rId7" Type="http://schemas.openxmlformats.org/officeDocument/2006/relationships/image" Target="../media/image39.jpeg"/><Relationship Id="rId12" Type="http://schemas.openxmlformats.org/officeDocument/2006/relationships/image" Target="../media/image44.tif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8.tiff"/><Relationship Id="rId11" Type="http://schemas.openxmlformats.org/officeDocument/2006/relationships/image" Target="../media/image43.jpeg"/><Relationship Id="rId5" Type="http://schemas.openxmlformats.org/officeDocument/2006/relationships/image" Target="../media/image5.tiff"/><Relationship Id="rId10" Type="http://schemas.openxmlformats.org/officeDocument/2006/relationships/image" Target="../media/image42.jpeg"/><Relationship Id="rId4" Type="http://schemas.openxmlformats.org/officeDocument/2006/relationships/image" Target="../media/image4.png"/><Relationship Id="rId9" Type="http://schemas.openxmlformats.org/officeDocument/2006/relationships/image" Target="../media/image41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5" Type="http://schemas.openxmlformats.org/officeDocument/2006/relationships/image" Target="../media/image5.tiff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5" Type="http://schemas.openxmlformats.org/officeDocument/2006/relationships/image" Target="../media/image5.tiff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5" Type="http://schemas.openxmlformats.org/officeDocument/2006/relationships/image" Target="../media/image5.tiff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5" Type="http://schemas.openxmlformats.org/officeDocument/2006/relationships/image" Target="../media/image5.tiff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11" Type="http://schemas.openxmlformats.org/officeDocument/2006/relationships/image" Target="../media/image15.jpg"/><Relationship Id="rId5" Type="http://schemas.openxmlformats.org/officeDocument/2006/relationships/image" Target="../media/image5.tiff"/><Relationship Id="rId10" Type="http://schemas.openxmlformats.org/officeDocument/2006/relationships/image" Target="../media/image14.jpg"/><Relationship Id="rId4" Type="http://schemas.openxmlformats.org/officeDocument/2006/relationships/image" Target="../media/image4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.tiff"/><Relationship Id="rId5" Type="http://schemas.openxmlformats.org/officeDocument/2006/relationships/hyperlink" Target="https://www.scimagojr.com/journalrank.php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0783" y="6026368"/>
            <a:ext cx="2601685" cy="6860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4013" y="5927514"/>
            <a:ext cx="1660138" cy="68609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311" y="5942013"/>
            <a:ext cx="2095500" cy="838200"/>
          </a:xfrm>
          <a:prstGeom prst="rect">
            <a:avLst/>
          </a:prstGeom>
        </p:spPr>
      </p:pic>
      <p:sp>
        <p:nvSpPr>
          <p:cNvPr id="12" name="Shape 64"/>
          <p:cNvSpPr>
            <a:spLocks noGrp="1"/>
          </p:cNvSpPr>
          <p:nvPr>
            <p:ph type="title"/>
          </p:nvPr>
        </p:nvSpPr>
        <p:spPr>
          <a:xfrm>
            <a:off x="457200" y="374650"/>
            <a:ext cx="8229600" cy="1143000"/>
          </a:xfrm>
        </p:spPr>
        <p:txBody>
          <a:bodyPr/>
          <a:lstStyle>
            <a:lvl1pPr defTabSz="905255">
              <a:defRPr sz="4554">
                <a:solidFill>
                  <a:srgbClr val="F9E98E"/>
                </a:solidFill>
              </a:defRPr>
            </a:lvl1pPr>
          </a:lstStyle>
          <a:p>
            <a:pPr eaLnBrk="1" hangingPunct="1">
              <a:defRPr sz="1800">
                <a:solidFill>
                  <a:srgbClr val="000000"/>
                </a:solidFill>
              </a:defRPr>
            </a:pPr>
            <a:r>
              <a:rPr lang="en-GB" sz="3000" dirty="0">
                <a:solidFill>
                  <a:srgbClr val="000000"/>
                </a:solidFill>
                <a:cs typeface="+mj-cs"/>
              </a:rPr>
              <a:t>Global PaedSurg Research Training Fellowship</a:t>
            </a:r>
            <a:endParaRPr sz="3000" dirty="0">
              <a:solidFill>
                <a:srgbClr val="000000"/>
              </a:solidFill>
              <a:cs typeface="+mj-cs"/>
            </a:endParaRPr>
          </a:p>
        </p:txBody>
      </p:sp>
      <p:pic>
        <p:nvPicPr>
          <p:cNvPr id="15" name="Content Placeholder 3">
            <a:extLst>
              <a:ext uri="{FF2B5EF4-FFF2-40B4-BE49-F238E27FC236}">
                <a16:creationId xmlns:a16="http://schemas.microsoft.com/office/drawing/2014/main" id="{8420AB96-200C-B44E-8332-08643A153A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2199" y="1129076"/>
            <a:ext cx="5159602" cy="3359160"/>
          </a:xfrm>
          <a:prstGeom prst="rect">
            <a:avLst/>
          </a:prstGeom>
        </p:spPr>
      </p:pic>
      <p:sp>
        <p:nvSpPr>
          <p:cNvPr id="16" name="Shape 64">
            <a:extLst>
              <a:ext uri="{FF2B5EF4-FFF2-40B4-BE49-F238E27FC236}">
                <a16:creationId xmlns:a16="http://schemas.microsoft.com/office/drawing/2014/main" id="{6CEB8118-C60C-2E45-BAFB-E979EEC76382}"/>
              </a:ext>
            </a:extLst>
          </p:cNvPr>
          <p:cNvSpPr txBox="1">
            <a:spLocks/>
          </p:cNvSpPr>
          <p:nvPr/>
        </p:nvSpPr>
        <p:spPr>
          <a:xfrm>
            <a:off x="457200" y="4495485"/>
            <a:ext cx="8229600" cy="1143000"/>
          </a:xfrm>
          <a:prstGeom prst="rect">
            <a:avLst/>
          </a:prstGeom>
        </p:spPr>
        <p:txBody>
          <a:bodyPr vert="horz"/>
          <a:lstStyle>
            <a:lvl1pPr algn="ctr" defTabSz="905255" rtl="0" eaLnBrk="0" fontAlgn="base" hangingPunct="0">
              <a:spcBef>
                <a:spcPct val="0"/>
              </a:spcBef>
              <a:spcAft>
                <a:spcPct val="0"/>
              </a:spcAft>
              <a:defRPr sz="4554">
                <a:solidFill>
                  <a:srgbClr val="F9E98E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defRPr sz="1800">
                <a:solidFill>
                  <a:srgbClr val="000000"/>
                </a:solidFill>
              </a:defRPr>
            </a:pPr>
            <a:r>
              <a:rPr lang="en-GB" sz="2800" kern="0" dirty="0">
                <a:solidFill>
                  <a:srgbClr val="000000"/>
                </a:solidFill>
                <a:cs typeface="+mj-cs"/>
              </a:rPr>
              <a:t>Session 10</a:t>
            </a:r>
          </a:p>
          <a:p>
            <a:pPr algn="l" eaLnBrk="1" hangingPunct="1">
              <a:defRPr sz="1800">
                <a:solidFill>
                  <a:srgbClr val="000000"/>
                </a:solidFill>
              </a:defRPr>
            </a:pPr>
            <a:r>
              <a:rPr lang="en-US" sz="2800" dirty="0"/>
              <a:t>Journal Selection and Submitting for Publication </a:t>
            </a:r>
            <a:r>
              <a:rPr lang="en-GB" sz="2800" kern="0" dirty="0">
                <a:solidFill>
                  <a:srgbClr val="000000"/>
                </a:solidFill>
                <a:cs typeface="+mj-cs"/>
              </a:rPr>
              <a:t>Nathan Novotny, MD, FACS, FAAP - 27/9/19</a:t>
            </a:r>
          </a:p>
          <a:p>
            <a:pPr algn="l" eaLnBrk="1" hangingPunct="1">
              <a:defRPr sz="1800">
                <a:solidFill>
                  <a:srgbClr val="000000"/>
                </a:solidFill>
              </a:defRPr>
            </a:pPr>
            <a:endParaRPr lang="en-GB" sz="2800" kern="0" dirty="0">
              <a:solidFill>
                <a:srgbClr val="000000"/>
              </a:solidFill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236" y="5976049"/>
            <a:ext cx="1718235" cy="7474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3427" y="6053974"/>
            <a:ext cx="2601685" cy="68609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4013" y="434723"/>
            <a:ext cx="8229600" cy="1143000"/>
          </a:xfrm>
        </p:spPr>
        <p:txBody>
          <a:bodyPr/>
          <a:lstStyle/>
          <a:p>
            <a:r>
              <a:rPr lang="en-US" sz="3000" dirty="0">
                <a:solidFill>
                  <a:srgbClr val="333399"/>
                </a:solidFill>
              </a:rPr>
              <a:t>Impact Factor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445986"/>
            <a:ext cx="8229600" cy="4525963"/>
          </a:xfrm>
          <a:prstGeom prst="rect">
            <a:avLst/>
          </a:prstGeom>
        </p:spPr>
        <p:txBody>
          <a:bodyPr vert="horz"/>
          <a:lstStyle>
            <a:lvl1pPr marL="342900" indent="-342900" algn="r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endParaRPr lang="en-US" sz="1200" dirty="0"/>
          </a:p>
          <a:p>
            <a:pPr algn="ctr"/>
            <a:endParaRPr lang="en-US" sz="1200" dirty="0"/>
          </a:p>
          <a:p>
            <a:pPr algn="ctr"/>
            <a:endParaRPr lang="en-US" sz="1200" dirty="0"/>
          </a:p>
          <a:p>
            <a:pPr algn="ctr"/>
            <a:endParaRPr lang="en-US" sz="400" dirty="0">
              <a:solidFill>
                <a:srgbClr val="000000"/>
              </a:solidFill>
            </a:endParaRPr>
          </a:p>
          <a:p>
            <a:pPr algn="ctr"/>
            <a:endParaRPr lang="en-US" sz="2400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54013" y="5927514"/>
            <a:ext cx="1812458" cy="79601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73228" y="1441886"/>
            <a:ext cx="7303971" cy="3111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200" dirty="0">
                <a:solidFill>
                  <a:srgbClr val="333399"/>
                </a:solidFill>
              </a:rPr>
              <a:t>Probably the most well known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200" dirty="0">
                <a:solidFill>
                  <a:srgbClr val="333399"/>
                </a:solidFill>
              </a:rPr>
              <a:t>Calculated over a two year period 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200" dirty="0">
                <a:solidFill>
                  <a:srgbClr val="333399"/>
                </a:solidFill>
              </a:rPr>
              <a:t>Simple calculation of number of times cited divided by citable articles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200" dirty="0">
                <a:solidFill>
                  <a:srgbClr val="333399"/>
                </a:solidFill>
              </a:rPr>
              <a:t>Manipulated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en-US" sz="2200" dirty="0">
              <a:solidFill>
                <a:srgbClr val="00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311" y="5942013"/>
            <a:ext cx="2095500" cy="838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1600" y="-698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7" name="Content Placeholder 3">
            <a:extLst>
              <a:ext uri="{FF2B5EF4-FFF2-40B4-BE49-F238E27FC236}">
                <a16:creationId xmlns:a16="http://schemas.microsoft.com/office/drawing/2014/main" id="{166F3A70-C646-6E4D-969C-7DB6B09DA3F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4773" y="5923989"/>
            <a:ext cx="1228079" cy="799541"/>
          </a:xfrm>
          <a:prstGeom prst="rect">
            <a:avLst/>
          </a:prstGeom>
        </p:spPr>
      </p:pic>
      <p:pic>
        <p:nvPicPr>
          <p:cNvPr id="4" name="Picture 3" descr="Screen Shot 2019-09-26 at 10.57.23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0461"/>
            <a:ext cx="4762500" cy="1104900"/>
          </a:xfrm>
          <a:prstGeom prst="rect">
            <a:avLst/>
          </a:prstGeom>
        </p:spPr>
      </p:pic>
      <p:pic>
        <p:nvPicPr>
          <p:cNvPr id="7" name="Picture 6" descr="Screen Shot 2019-09-26 at 10.57.36 A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283" y="4185620"/>
            <a:ext cx="4508500" cy="977900"/>
          </a:xfrm>
          <a:prstGeom prst="rect">
            <a:avLst/>
          </a:prstGeom>
        </p:spPr>
      </p:pic>
      <p:pic>
        <p:nvPicPr>
          <p:cNvPr id="12" name="Picture 11" descr="Screen Shot 2019-09-26 at 10.57.53 A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140" y="4897819"/>
            <a:ext cx="4648200" cy="130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54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236" y="5976049"/>
            <a:ext cx="1718235" cy="7474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3427" y="6053974"/>
            <a:ext cx="2601685" cy="68609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4013" y="434723"/>
            <a:ext cx="8229600" cy="1143000"/>
          </a:xfrm>
        </p:spPr>
        <p:txBody>
          <a:bodyPr/>
          <a:lstStyle/>
          <a:p>
            <a:r>
              <a:rPr lang="en-US" sz="3000" dirty="0">
                <a:solidFill>
                  <a:srgbClr val="000000"/>
                </a:solidFill>
              </a:rPr>
              <a:t>That being said...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445986"/>
            <a:ext cx="8229600" cy="4525963"/>
          </a:xfrm>
          <a:prstGeom prst="rect">
            <a:avLst/>
          </a:prstGeom>
        </p:spPr>
        <p:txBody>
          <a:bodyPr vert="horz"/>
          <a:lstStyle>
            <a:lvl1pPr marL="342900" indent="-342900" algn="r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endParaRPr lang="en-US" sz="1200" dirty="0"/>
          </a:p>
          <a:p>
            <a:pPr algn="ctr"/>
            <a:endParaRPr lang="en-US" sz="1200" dirty="0"/>
          </a:p>
          <a:p>
            <a:pPr algn="ctr"/>
            <a:endParaRPr lang="en-US" sz="1200" dirty="0"/>
          </a:p>
          <a:p>
            <a:pPr algn="ctr"/>
            <a:endParaRPr lang="en-US" sz="400" dirty="0">
              <a:solidFill>
                <a:srgbClr val="000000"/>
              </a:solidFill>
            </a:endParaRPr>
          </a:p>
          <a:p>
            <a:pPr algn="ctr"/>
            <a:endParaRPr lang="en-US" sz="2400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54013" y="5927514"/>
            <a:ext cx="1812458" cy="79601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311" y="5942013"/>
            <a:ext cx="2095500" cy="838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1600" y="-698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7" name="Content Placeholder 3">
            <a:extLst>
              <a:ext uri="{FF2B5EF4-FFF2-40B4-BE49-F238E27FC236}">
                <a16:creationId xmlns:a16="http://schemas.microsoft.com/office/drawing/2014/main" id="{166F3A70-C646-6E4D-969C-7DB6B09DA3F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4773" y="5923989"/>
            <a:ext cx="1228079" cy="799541"/>
          </a:xfrm>
          <a:prstGeom prst="rect">
            <a:avLst/>
          </a:prstGeom>
        </p:spPr>
      </p:pic>
      <p:pic>
        <p:nvPicPr>
          <p:cNvPr id="4" name="Picture 3" descr="Screen Shot 2019-09-26 at 11.15.02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140" y="0"/>
            <a:ext cx="6185304" cy="685800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209492" y="196411"/>
            <a:ext cx="942714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04773" y="820196"/>
            <a:ext cx="942714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04773" y="3098558"/>
            <a:ext cx="942714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954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236" y="5976049"/>
            <a:ext cx="1718235" cy="7474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3427" y="6053974"/>
            <a:ext cx="2601685" cy="68609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4013" y="434723"/>
            <a:ext cx="8229600" cy="1143000"/>
          </a:xfrm>
        </p:spPr>
        <p:txBody>
          <a:bodyPr/>
          <a:lstStyle/>
          <a:p>
            <a:endParaRPr lang="en-US" sz="3000" dirty="0">
              <a:solidFill>
                <a:srgbClr val="000000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445986"/>
            <a:ext cx="8229600" cy="4525963"/>
          </a:xfrm>
          <a:prstGeom prst="rect">
            <a:avLst/>
          </a:prstGeom>
        </p:spPr>
        <p:txBody>
          <a:bodyPr vert="horz"/>
          <a:lstStyle>
            <a:lvl1pPr marL="342900" indent="-342900" algn="r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endParaRPr lang="en-US" sz="1200" dirty="0"/>
          </a:p>
          <a:p>
            <a:pPr algn="ctr"/>
            <a:endParaRPr lang="en-US" sz="1200" dirty="0"/>
          </a:p>
          <a:p>
            <a:pPr algn="ctr"/>
            <a:endParaRPr lang="en-US" sz="1200" dirty="0"/>
          </a:p>
          <a:p>
            <a:pPr algn="ctr"/>
            <a:endParaRPr lang="en-US" sz="400" dirty="0">
              <a:solidFill>
                <a:srgbClr val="000000"/>
              </a:solidFill>
            </a:endParaRPr>
          </a:p>
          <a:p>
            <a:pPr algn="ctr"/>
            <a:endParaRPr lang="en-US" sz="2400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54013" y="5927514"/>
            <a:ext cx="1812458" cy="79601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73228" y="1441886"/>
            <a:ext cx="7303971" cy="1079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en-US" sz="220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en-US" sz="2200" dirty="0">
              <a:solidFill>
                <a:srgbClr val="00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311" y="5942013"/>
            <a:ext cx="2095500" cy="838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1600" y="-698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7" name="Content Placeholder 3">
            <a:extLst>
              <a:ext uri="{FF2B5EF4-FFF2-40B4-BE49-F238E27FC236}">
                <a16:creationId xmlns:a16="http://schemas.microsoft.com/office/drawing/2014/main" id="{166F3A70-C646-6E4D-969C-7DB6B09DA3F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4773" y="5923989"/>
            <a:ext cx="1228079" cy="799541"/>
          </a:xfrm>
          <a:prstGeom prst="rect">
            <a:avLst/>
          </a:prstGeom>
        </p:spPr>
      </p:pic>
      <p:pic>
        <p:nvPicPr>
          <p:cNvPr id="4" name="Picture 3" descr="Screen Shot 2019-09-26 at 11.16.34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610" y="0"/>
            <a:ext cx="6131962" cy="685800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327331" y="4032962"/>
            <a:ext cx="942714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954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236" y="5976049"/>
            <a:ext cx="1718235" cy="7474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3427" y="6053974"/>
            <a:ext cx="2601685" cy="68609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4013" y="434723"/>
            <a:ext cx="8229600" cy="1143000"/>
          </a:xfrm>
        </p:spPr>
        <p:txBody>
          <a:bodyPr/>
          <a:lstStyle/>
          <a:p>
            <a:endParaRPr lang="en-US" sz="3000" dirty="0">
              <a:solidFill>
                <a:srgbClr val="000000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445986"/>
            <a:ext cx="8229600" cy="4525963"/>
          </a:xfrm>
          <a:prstGeom prst="rect">
            <a:avLst/>
          </a:prstGeom>
        </p:spPr>
        <p:txBody>
          <a:bodyPr vert="horz"/>
          <a:lstStyle>
            <a:lvl1pPr marL="342900" indent="-342900" algn="r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endParaRPr lang="en-US" sz="1200" dirty="0"/>
          </a:p>
          <a:p>
            <a:pPr algn="ctr"/>
            <a:endParaRPr lang="en-US" sz="1200" dirty="0"/>
          </a:p>
          <a:p>
            <a:pPr algn="ctr"/>
            <a:endParaRPr lang="en-US" sz="1200" dirty="0"/>
          </a:p>
          <a:p>
            <a:pPr algn="ctr"/>
            <a:endParaRPr lang="en-US" sz="400" dirty="0">
              <a:solidFill>
                <a:srgbClr val="000000"/>
              </a:solidFill>
            </a:endParaRPr>
          </a:p>
          <a:p>
            <a:pPr algn="ctr"/>
            <a:endParaRPr lang="en-US" sz="2400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54013" y="5927514"/>
            <a:ext cx="1812458" cy="79601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73228" y="1441886"/>
            <a:ext cx="7303971" cy="1079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en-US" sz="220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en-US" sz="2200" dirty="0">
              <a:solidFill>
                <a:srgbClr val="00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311" y="5942013"/>
            <a:ext cx="2095500" cy="838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1600" y="-698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7" name="Content Placeholder 3">
            <a:extLst>
              <a:ext uri="{FF2B5EF4-FFF2-40B4-BE49-F238E27FC236}">
                <a16:creationId xmlns:a16="http://schemas.microsoft.com/office/drawing/2014/main" id="{166F3A70-C646-6E4D-969C-7DB6B09DA3F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4773" y="5923989"/>
            <a:ext cx="1228079" cy="799541"/>
          </a:xfrm>
          <a:prstGeom prst="rect">
            <a:avLst/>
          </a:prstGeom>
        </p:spPr>
      </p:pic>
      <p:pic>
        <p:nvPicPr>
          <p:cNvPr id="4" name="Picture 3" descr="Screen Shot 2019-09-26 at 11.19.37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673" y="0"/>
            <a:ext cx="6165184" cy="685800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209492" y="510667"/>
            <a:ext cx="942714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48772" y="2579525"/>
            <a:ext cx="942714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61865" y="3011628"/>
            <a:ext cx="942714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48772" y="6023255"/>
            <a:ext cx="942714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954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236" y="5976049"/>
            <a:ext cx="1718235" cy="7474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3427" y="6053974"/>
            <a:ext cx="2601685" cy="68609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4013" y="434723"/>
            <a:ext cx="8229600" cy="1143000"/>
          </a:xfrm>
        </p:spPr>
        <p:txBody>
          <a:bodyPr/>
          <a:lstStyle/>
          <a:p>
            <a:r>
              <a:rPr lang="en-US" sz="3000" dirty="0">
                <a:solidFill>
                  <a:srgbClr val="000000"/>
                </a:solidFill>
              </a:rPr>
              <a:t>BMJ says...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445986"/>
            <a:ext cx="8229600" cy="4525963"/>
          </a:xfrm>
          <a:prstGeom prst="rect">
            <a:avLst/>
          </a:prstGeom>
        </p:spPr>
        <p:txBody>
          <a:bodyPr vert="horz"/>
          <a:lstStyle>
            <a:lvl1pPr marL="342900" indent="-342900" algn="r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endParaRPr lang="en-US" sz="1200" dirty="0"/>
          </a:p>
          <a:p>
            <a:pPr algn="ctr"/>
            <a:endParaRPr lang="en-US" sz="1200" dirty="0"/>
          </a:p>
          <a:p>
            <a:pPr algn="ctr"/>
            <a:endParaRPr lang="en-US" sz="1200" dirty="0"/>
          </a:p>
          <a:p>
            <a:pPr algn="ctr"/>
            <a:endParaRPr lang="en-US" sz="400" dirty="0">
              <a:solidFill>
                <a:srgbClr val="000000"/>
              </a:solidFill>
            </a:endParaRPr>
          </a:p>
          <a:p>
            <a:pPr algn="ctr"/>
            <a:endParaRPr lang="en-US" sz="2400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54013" y="5927514"/>
            <a:ext cx="1812458" cy="79601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311" y="5942013"/>
            <a:ext cx="2095500" cy="838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1600" y="-698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7" name="Content Placeholder 3">
            <a:extLst>
              <a:ext uri="{FF2B5EF4-FFF2-40B4-BE49-F238E27FC236}">
                <a16:creationId xmlns:a16="http://schemas.microsoft.com/office/drawing/2014/main" id="{166F3A70-C646-6E4D-969C-7DB6B09DA3F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4773" y="5923989"/>
            <a:ext cx="1228079" cy="799541"/>
          </a:xfrm>
          <a:prstGeom prst="rect">
            <a:avLst/>
          </a:prstGeom>
        </p:spPr>
      </p:pic>
      <p:pic>
        <p:nvPicPr>
          <p:cNvPr id="4" name="Picture 3" descr="Screen Shot 2019-09-26 at 11.20.34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837" y="0"/>
            <a:ext cx="6180992" cy="685800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209492" y="4517442"/>
            <a:ext cx="942714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954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236" y="5976049"/>
            <a:ext cx="1718235" cy="7474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3427" y="6053974"/>
            <a:ext cx="2601685" cy="68609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4013" y="434723"/>
            <a:ext cx="8229600" cy="1143000"/>
          </a:xfrm>
        </p:spPr>
        <p:txBody>
          <a:bodyPr/>
          <a:lstStyle/>
          <a:p>
            <a:r>
              <a:rPr lang="en-US" sz="3000" dirty="0">
                <a:solidFill>
                  <a:srgbClr val="333399"/>
                </a:solidFill>
              </a:rPr>
              <a:t>Quartile Ranking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445986"/>
            <a:ext cx="8229600" cy="4525963"/>
          </a:xfrm>
          <a:prstGeom prst="rect">
            <a:avLst/>
          </a:prstGeom>
        </p:spPr>
        <p:txBody>
          <a:bodyPr vert="horz"/>
          <a:lstStyle>
            <a:lvl1pPr marL="342900" indent="-342900" algn="r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endParaRPr lang="en-US" sz="1200" dirty="0"/>
          </a:p>
          <a:p>
            <a:pPr algn="ctr"/>
            <a:endParaRPr lang="en-US" sz="1200" dirty="0"/>
          </a:p>
          <a:p>
            <a:pPr algn="ctr"/>
            <a:endParaRPr lang="en-US" sz="1200" dirty="0"/>
          </a:p>
          <a:p>
            <a:pPr algn="ctr"/>
            <a:endParaRPr lang="en-US" sz="400" dirty="0">
              <a:solidFill>
                <a:srgbClr val="000000"/>
              </a:solidFill>
            </a:endParaRPr>
          </a:p>
          <a:p>
            <a:pPr algn="ctr"/>
            <a:endParaRPr lang="en-US" sz="2400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54013" y="5927514"/>
            <a:ext cx="1812458" cy="79601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73228" y="1441886"/>
            <a:ext cx="7303971" cy="1587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en-US" sz="220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en-US" sz="220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200">
                <a:solidFill>
                  <a:srgbClr val="000000"/>
                </a:solidFill>
              </a:rPr>
              <a:t>sdflk</a:t>
            </a:r>
            <a:endParaRPr lang="en-US" sz="2200" dirty="0">
              <a:solidFill>
                <a:srgbClr val="00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311" y="5942013"/>
            <a:ext cx="2095500" cy="838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1600" y="-698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7" name="Content Placeholder 3">
            <a:extLst>
              <a:ext uri="{FF2B5EF4-FFF2-40B4-BE49-F238E27FC236}">
                <a16:creationId xmlns:a16="http://schemas.microsoft.com/office/drawing/2014/main" id="{166F3A70-C646-6E4D-969C-7DB6B09DA3F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4773" y="5923989"/>
            <a:ext cx="1228079" cy="799541"/>
          </a:xfrm>
          <a:prstGeom prst="rect">
            <a:avLst/>
          </a:prstGeom>
        </p:spPr>
      </p:pic>
      <p:pic>
        <p:nvPicPr>
          <p:cNvPr id="4" name="Picture 3" descr="Screen Shot 2019-09-26 at 11.34.09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4445"/>
            <a:ext cx="9144000" cy="475095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0" y="1496791"/>
            <a:ext cx="9144000" cy="4340516"/>
            <a:chOff x="0" y="1496791"/>
            <a:chExt cx="9144000" cy="4340516"/>
          </a:xfrm>
        </p:grpSpPr>
        <p:pic>
          <p:nvPicPr>
            <p:cNvPr id="7" name="Picture 6" descr="Screen Shot 2019-09-26 at 11.36.55 AM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496791"/>
              <a:ext cx="9144000" cy="567994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0" y="1994042"/>
              <a:ext cx="9144000" cy="384326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 descr="Screen Shot 2019-09-26 at 11.37.31 A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0862"/>
            <a:ext cx="9144000" cy="547377"/>
          </a:xfrm>
          <a:prstGeom prst="rect">
            <a:avLst/>
          </a:prstGeom>
        </p:spPr>
      </p:pic>
      <p:pic>
        <p:nvPicPr>
          <p:cNvPr id="14" name="Picture 13" descr="Screen Shot 2019-09-26 at 11.39.27 AM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87436"/>
            <a:ext cx="9144000" cy="540774"/>
          </a:xfrm>
          <a:prstGeom prst="rect">
            <a:avLst/>
          </a:prstGeom>
        </p:spPr>
      </p:pic>
      <p:pic>
        <p:nvPicPr>
          <p:cNvPr id="15" name="Picture 14" descr="Screen Shot 2019-09-26 at 11.40.24 AM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8843"/>
            <a:ext cx="9144000" cy="53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54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236" y="5976049"/>
            <a:ext cx="1718235" cy="7474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3427" y="6053974"/>
            <a:ext cx="2601685" cy="68609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4013" y="434723"/>
            <a:ext cx="8229600" cy="1143000"/>
          </a:xfrm>
        </p:spPr>
        <p:txBody>
          <a:bodyPr/>
          <a:lstStyle/>
          <a:p>
            <a:r>
              <a:rPr lang="en-US" sz="3000" dirty="0">
                <a:solidFill>
                  <a:srgbClr val="333399"/>
                </a:solidFill>
              </a:rPr>
              <a:t>BMJ says...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445986"/>
            <a:ext cx="8229600" cy="4525963"/>
          </a:xfrm>
          <a:prstGeom prst="rect">
            <a:avLst/>
          </a:prstGeom>
        </p:spPr>
        <p:txBody>
          <a:bodyPr vert="horz"/>
          <a:lstStyle>
            <a:lvl1pPr marL="342900" indent="-342900" algn="r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endParaRPr lang="en-US" sz="1200" dirty="0"/>
          </a:p>
          <a:p>
            <a:pPr algn="ctr"/>
            <a:endParaRPr lang="en-US" sz="1200" dirty="0"/>
          </a:p>
          <a:p>
            <a:pPr algn="ctr"/>
            <a:endParaRPr lang="en-US" sz="1200" dirty="0"/>
          </a:p>
          <a:p>
            <a:pPr algn="ctr"/>
            <a:endParaRPr lang="en-US" sz="400" dirty="0">
              <a:solidFill>
                <a:srgbClr val="000000"/>
              </a:solidFill>
            </a:endParaRPr>
          </a:p>
          <a:p>
            <a:pPr algn="ctr"/>
            <a:endParaRPr lang="en-US" sz="2400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54013" y="5927514"/>
            <a:ext cx="1812458" cy="79601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73228" y="1441886"/>
            <a:ext cx="7303971" cy="571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200" dirty="0" err="1">
                <a:solidFill>
                  <a:srgbClr val="333399"/>
                </a:solidFill>
              </a:rPr>
              <a:t>asdf</a:t>
            </a:r>
            <a:endParaRPr lang="en-US" sz="2200" dirty="0">
              <a:solidFill>
                <a:srgbClr val="333399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311" y="5942013"/>
            <a:ext cx="2095500" cy="838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1600" y="-698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7" name="Content Placeholder 3">
            <a:extLst>
              <a:ext uri="{FF2B5EF4-FFF2-40B4-BE49-F238E27FC236}">
                <a16:creationId xmlns:a16="http://schemas.microsoft.com/office/drawing/2014/main" id="{166F3A70-C646-6E4D-969C-7DB6B09DA3F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4773" y="5923989"/>
            <a:ext cx="1228079" cy="799541"/>
          </a:xfrm>
          <a:prstGeom prst="rect">
            <a:avLst/>
          </a:prstGeom>
        </p:spPr>
      </p:pic>
      <p:pic>
        <p:nvPicPr>
          <p:cNvPr id="4" name="Picture 3" descr="Screen Shot 2019-09-26 at 11.56.26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63" y="0"/>
            <a:ext cx="8166375" cy="584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546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236" y="5976049"/>
            <a:ext cx="1718235" cy="7474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3427" y="6053974"/>
            <a:ext cx="2601685" cy="68609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4013" y="434723"/>
            <a:ext cx="8229600" cy="1143000"/>
          </a:xfrm>
        </p:spPr>
        <p:txBody>
          <a:bodyPr/>
          <a:lstStyle/>
          <a:p>
            <a:r>
              <a:rPr lang="en-US" sz="3000" dirty="0">
                <a:solidFill>
                  <a:srgbClr val="333399"/>
                </a:solidFill>
              </a:rPr>
              <a:t>BMJ says...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445986"/>
            <a:ext cx="8229600" cy="4525963"/>
          </a:xfrm>
          <a:prstGeom prst="rect">
            <a:avLst/>
          </a:prstGeom>
        </p:spPr>
        <p:txBody>
          <a:bodyPr vert="horz"/>
          <a:lstStyle>
            <a:lvl1pPr marL="342900" indent="-342900" algn="r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endParaRPr lang="en-US" sz="1200" dirty="0"/>
          </a:p>
          <a:p>
            <a:pPr algn="ctr"/>
            <a:endParaRPr lang="en-US" sz="1200" dirty="0"/>
          </a:p>
          <a:p>
            <a:pPr algn="ctr"/>
            <a:endParaRPr lang="en-US" sz="1200" dirty="0"/>
          </a:p>
          <a:p>
            <a:pPr algn="ctr"/>
            <a:endParaRPr lang="en-US" sz="400" dirty="0">
              <a:solidFill>
                <a:srgbClr val="000000"/>
              </a:solidFill>
            </a:endParaRPr>
          </a:p>
          <a:p>
            <a:pPr algn="ctr"/>
            <a:endParaRPr lang="en-US" sz="2400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54013" y="5927514"/>
            <a:ext cx="1812458" cy="79601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311" y="5942013"/>
            <a:ext cx="2095500" cy="838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1600" y="-698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7" name="Content Placeholder 3">
            <a:extLst>
              <a:ext uri="{FF2B5EF4-FFF2-40B4-BE49-F238E27FC236}">
                <a16:creationId xmlns:a16="http://schemas.microsoft.com/office/drawing/2014/main" id="{166F3A70-C646-6E4D-969C-7DB6B09DA3F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4773" y="5923989"/>
            <a:ext cx="1228079" cy="799541"/>
          </a:xfrm>
          <a:prstGeom prst="rect">
            <a:avLst/>
          </a:prstGeom>
        </p:spPr>
      </p:pic>
      <p:pic>
        <p:nvPicPr>
          <p:cNvPr id="7" name="Picture 6" descr="Screen Shot 2019-09-26 at 12.19.27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746"/>
            <a:ext cx="9144000" cy="563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4731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236" y="5976049"/>
            <a:ext cx="1718235" cy="7474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3427" y="6053974"/>
            <a:ext cx="2601685" cy="68609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4013" y="434723"/>
            <a:ext cx="8229600" cy="1143000"/>
          </a:xfrm>
        </p:spPr>
        <p:txBody>
          <a:bodyPr/>
          <a:lstStyle/>
          <a:p>
            <a:r>
              <a:rPr lang="en-US" sz="3000" dirty="0">
                <a:solidFill>
                  <a:srgbClr val="333399"/>
                </a:solidFill>
              </a:rPr>
              <a:t>Why look at all of this?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445986"/>
            <a:ext cx="8229600" cy="4525963"/>
          </a:xfrm>
          <a:prstGeom prst="rect">
            <a:avLst/>
          </a:prstGeom>
        </p:spPr>
        <p:txBody>
          <a:bodyPr vert="horz"/>
          <a:lstStyle>
            <a:lvl1pPr marL="342900" indent="-342900" algn="r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endParaRPr lang="en-US" sz="1200" dirty="0"/>
          </a:p>
          <a:p>
            <a:pPr algn="ctr"/>
            <a:endParaRPr lang="en-US" sz="1200" dirty="0"/>
          </a:p>
          <a:p>
            <a:pPr algn="ctr"/>
            <a:endParaRPr lang="en-US" sz="1200" dirty="0"/>
          </a:p>
          <a:p>
            <a:pPr algn="ctr"/>
            <a:endParaRPr lang="en-US" sz="400" dirty="0">
              <a:solidFill>
                <a:srgbClr val="000000"/>
              </a:solidFill>
            </a:endParaRPr>
          </a:p>
          <a:p>
            <a:pPr algn="ctr"/>
            <a:endParaRPr lang="en-US" sz="2400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54013" y="5927514"/>
            <a:ext cx="1812458" cy="79601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73228" y="1441886"/>
            <a:ext cx="7303971" cy="2095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200" dirty="0">
                <a:solidFill>
                  <a:srgbClr val="333399"/>
                </a:solidFill>
              </a:rPr>
              <a:t>This isn’t a commercial for JPS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200" dirty="0">
                <a:solidFill>
                  <a:srgbClr val="333399"/>
                </a:solidFill>
              </a:rPr>
              <a:t>Identification of the appropriate journal for your manuscript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en-US" sz="2200" dirty="0">
              <a:solidFill>
                <a:srgbClr val="333399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311" y="5942013"/>
            <a:ext cx="2095500" cy="838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1600" y="-698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7" name="Content Placeholder 3">
            <a:extLst>
              <a:ext uri="{FF2B5EF4-FFF2-40B4-BE49-F238E27FC236}">
                <a16:creationId xmlns:a16="http://schemas.microsoft.com/office/drawing/2014/main" id="{166F3A70-C646-6E4D-969C-7DB6B09DA3F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4773" y="5923989"/>
            <a:ext cx="1228079" cy="79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3776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236" y="5976049"/>
            <a:ext cx="1718235" cy="7474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3427" y="6053974"/>
            <a:ext cx="2601685" cy="68609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4013" y="434723"/>
            <a:ext cx="8229600" cy="1143000"/>
          </a:xfrm>
        </p:spPr>
        <p:txBody>
          <a:bodyPr/>
          <a:lstStyle/>
          <a:p>
            <a:r>
              <a:rPr lang="en-US" sz="3000" dirty="0">
                <a:solidFill>
                  <a:srgbClr val="333399"/>
                </a:solidFill>
              </a:rPr>
              <a:t>Browse the Content of the Journal and Compare to your Manuscript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445986"/>
            <a:ext cx="8229600" cy="4525963"/>
          </a:xfrm>
          <a:prstGeom prst="rect">
            <a:avLst/>
          </a:prstGeom>
        </p:spPr>
        <p:txBody>
          <a:bodyPr vert="horz"/>
          <a:lstStyle>
            <a:lvl1pPr marL="342900" indent="-342900" algn="r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endParaRPr lang="en-US" sz="1200" dirty="0"/>
          </a:p>
          <a:p>
            <a:pPr algn="ctr"/>
            <a:endParaRPr lang="en-US" sz="1200" dirty="0"/>
          </a:p>
          <a:p>
            <a:pPr algn="ctr"/>
            <a:endParaRPr lang="en-US" sz="1200" dirty="0"/>
          </a:p>
          <a:p>
            <a:pPr algn="ctr"/>
            <a:endParaRPr lang="en-US" sz="400" dirty="0">
              <a:solidFill>
                <a:srgbClr val="000000"/>
              </a:solidFill>
            </a:endParaRPr>
          </a:p>
          <a:p>
            <a:pPr algn="ctr"/>
            <a:endParaRPr lang="en-US" sz="2400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54013" y="5927514"/>
            <a:ext cx="1812458" cy="79601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73228" y="1441886"/>
            <a:ext cx="7303971" cy="3618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200" dirty="0">
                <a:solidFill>
                  <a:srgbClr val="333399"/>
                </a:solidFill>
              </a:rPr>
              <a:t>Level of evidence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200" dirty="0">
                <a:solidFill>
                  <a:srgbClr val="333399"/>
                </a:solidFill>
              </a:rPr>
              <a:t>Your expertise in the field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200" dirty="0">
                <a:solidFill>
                  <a:srgbClr val="333399"/>
                </a:solidFill>
              </a:rPr>
              <a:t>Your institution’s reputation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200" dirty="0">
                <a:solidFill>
                  <a:srgbClr val="333399"/>
                </a:solidFill>
              </a:rPr>
              <a:t>Results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200" dirty="0">
                <a:solidFill>
                  <a:srgbClr val="333399"/>
                </a:solidFill>
              </a:rPr>
              <a:t>Timeliness (</a:t>
            </a:r>
            <a:r>
              <a:rPr lang="en-US" sz="2200" dirty="0" err="1">
                <a:solidFill>
                  <a:srgbClr val="333399"/>
                </a:solidFill>
              </a:rPr>
              <a:t>eg</a:t>
            </a:r>
            <a:r>
              <a:rPr lang="en-US" sz="2200" dirty="0">
                <a:solidFill>
                  <a:srgbClr val="333399"/>
                </a:solidFill>
              </a:rPr>
              <a:t>. </a:t>
            </a:r>
            <a:r>
              <a:rPr lang="en-US" sz="2200" dirty="0" err="1">
                <a:solidFill>
                  <a:srgbClr val="333399"/>
                </a:solidFill>
              </a:rPr>
              <a:t>vaping</a:t>
            </a:r>
            <a:r>
              <a:rPr lang="en-US" sz="2200" dirty="0">
                <a:solidFill>
                  <a:srgbClr val="333399"/>
                </a:solidFill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200" dirty="0">
                <a:solidFill>
                  <a:srgbClr val="333399"/>
                </a:solidFill>
              </a:rPr>
              <a:t>Size of population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200" dirty="0">
                <a:solidFill>
                  <a:srgbClr val="333399"/>
                </a:solidFill>
              </a:rPr>
              <a:t>Effort, overall quality, novelty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311" y="5942013"/>
            <a:ext cx="2095500" cy="838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1600" y="-698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7" name="Content Placeholder 3">
            <a:extLst>
              <a:ext uri="{FF2B5EF4-FFF2-40B4-BE49-F238E27FC236}">
                <a16:creationId xmlns:a16="http://schemas.microsoft.com/office/drawing/2014/main" id="{166F3A70-C646-6E4D-969C-7DB6B09DA3F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4773" y="5923989"/>
            <a:ext cx="1228079" cy="7995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0210" y="1879655"/>
            <a:ext cx="4413790" cy="271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37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236" y="5976049"/>
            <a:ext cx="1718235" cy="7474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3427" y="6053974"/>
            <a:ext cx="2601685" cy="68609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4013" y="434723"/>
            <a:ext cx="8229600" cy="1143000"/>
          </a:xfrm>
        </p:spPr>
        <p:txBody>
          <a:bodyPr/>
          <a:lstStyle/>
          <a:p>
            <a:r>
              <a:rPr lang="en-US" sz="3000" dirty="0">
                <a:solidFill>
                  <a:srgbClr val="000000"/>
                </a:solidFill>
              </a:rPr>
              <a:t>Disclosures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445986"/>
            <a:ext cx="8229600" cy="4525963"/>
          </a:xfrm>
          <a:prstGeom prst="rect">
            <a:avLst/>
          </a:prstGeom>
        </p:spPr>
        <p:txBody>
          <a:bodyPr vert="horz"/>
          <a:lstStyle>
            <a:lvl1pPr marL="342900" indent="-342900" algn="r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endParaRPr lang="en-US" sz="1200" dirty="0"/>
          </a:p>
          <a:p>
            <a:pPr algn="ctr"/>
            <a:endParaRPr lang="en-US" sz="1200" dirty="0"/>
          </a:p>
          <a:p>
            <a:pPr algn="ctr"/>
            <a:endParaRPr lang="en-US" sz="1200" dirty="0"/>
          </a:p>
          <a:p>
            <a:pPr algn="ctr"/>
            <a:endParaRPr lang="en-US" sz="400" dirty="0">
              <a:solidFill>
                <a:srgbClr val="000000"/>
              </a:solidFill>
            </a:endParaRPr>
          </a:p>
          <a:p>
            <a:pPr algn="ctr"/>
            <a:endParaRPr lang="en-US" sz="2400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54013" y="5927514"/>
            <a:ext cx="1812458" cy="79601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73229" y="1441886"/>
            <a:ext cx="473206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en-US" sz="220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en-US" sz="220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en-US" sz="2200" dirty="0">
              <a:solidFill>
                <a:srgbClr val="00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311" y="5942013"/>
            <a:ext cx="2095500" cy="838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1600" y="-698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7" name="Content Placeholder 3">
            <a:extLst>
              <a:ext uri="{FF2B5EF4-FFF2-40B4-BE49-F238E27FC236}">
                <a16:creationId xmlns:a16="http://schemas.microsoft.com/office/drawing/2014/main" id="{166F3A70-C646-6E4D-969C-7DB6B09DA3F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4773" y="5923989"/>
            <a:ext cx="1228079" cy="799541"/>
          </a:xfrm>
          <a:prstGeom prst="rect">
            <a:avLst/>
          </a:prstGeom>
        </p:spPr>
      </p:pic>
      <p:sp>
        <p:nvSpPr>
          <p:cNvPr id="12" name="Text Placeholder 4"/>
          <p:cNvSpPr txBox="1">
            <a:spLocks/>
          </p:cNvSpPr>
          <p:nvPr/>
        </p:nvSpPr>
        <p:spPr>
          <a:xfrm>
            <a:off x="249787" y="1388443"/>
            <a:ext cx="8360813" cy="443549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r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l">
              <a:spcBef>
                <a:spcPts val="1272"/>
              </a:spcBef>
            </a:pPr>
            <a:r>
              <a:rPr lang="en-US" sz="2400" b="1" i="1" dirty="0">
                <a:solidFill>
                  <a:schemeClr val="tx2"/>
                </a:solidFill>
              </a:rPr>
              <a:t>Ad hoc </a:t>
            </a:r>
            <a:r>
              <a:rPr lang="en-US" sz="2400" b="1" dirty="0">
                <a:solidFill>
                  <a:schemeClr val="tx2"/>
                </a:solidFill>
              </a:rPr>
              <a:t>peer reviewer for J Pediatr Surg, J Surg Res, J Laparoendosc Adv Surg Tech, Eur J Pediatr Surg, </a:t>
            </a:r>
            <a:r>
              <a:rPr lang="en-US" sz="2400" b="1" dirty="0" err="1">
                <a:solidFill>
                  <a:schemeClr val="tx2"/>
                </a:solidFill>
              </a:rPr>
              <a:t>Videoscopy</a:t>
            </a:r>
            <a:endParaRPr lang="en-US" sz="2400" b="1" dirty="0">
              <a:solidFill>
                <a:schemeClr val="tx2"/>
              </a:solidFill>
            </a:endParaRPr>
          </a:p>
          <a:p>
            <a:pPr marL="0" indent="0" algn="l">
              <a:spcBef>
                <a:spcPts val="1272"/>
              </a:spcBef>
            </a:pPr>
            <a:r>
              <a:rPr lang="en-US" sz="2400" b="1" dirty="0">
                <a:solidFill>
                  <a:schemeClr val="tx2"/>
                </a:solidFill>
              </a:rPr>
              <a:t>Publications committee for APSA</a:t>
            </a:r>
          </a:p>
          <a:p>
            <a:pPr marL="0" indent="0" algn="l">
              <a:spcBef>
                <a:spcPts val="1272"/>
              </a:spcBef>
            </a:pPr>
            <a:r>
              <a:rPr lang="en-US" sz="2400" b="1" dirty="0">
                <a:solidFill>
                  <a:schemeClr val="tx2"/>
                </a:solidFill>
              </a:rPr>
              <a:t>Editorial board member of J Surg Res 2008-17</a:t>
            </a:r>
          </a:p>
          <a:p>
            <a:pPr marL="0" indent="0" algn="l">
              <a:spcBef>
                <a:spcPts val="1272"/>
              </a:spcBef>
            </a:pPr>
            <a:endParaRPr lang="en-US" sz="2400" b="1" dirty="0">
              <a:solidFill>
                <a:schemeClr val="tx2"/>
              </a:solidFill>
            </a:endParaRPr>
          </a:p>
          <a:p>
            <a:pPr marL="0" indent="0" algn="l">
              <a:spcBef>
                <a:spcPts val="1272"/>
              </a:spcBef>
            </a:pPr>
            <a:r>
              <a:rPr lang="en-US" sz="2400" b="1" dirty="0">
                <a:solidFill>
                  <a:schemeClr val="tx2"/>
                </a:solidFill>
              </a:rPr>
              <a:t>I’m American and I am guilty of most of the biases held by my fellow Americans</a:t>
            </a:r>
          </a:p>
          <a:p>
            <a:pPr marL="0" indent="0" algn="l">
              <a:spcBef>
                <a:spcPts val="1272"/>
              </a:spcBef>
            </a:pPr>
            <a:endParaRPr lang="en-US" sz="2400" b="1" dirty="0">
              <a:solidFill>
                <a:schemeClr val="tx2"/>
              </a:solidFill>
            </a:endParaRPr>
          </a:p>
          <a:p>
            <a:pPr marL="0" indent="0" algn="l">
              <a:spcBef>
                <a:spcPts val="1272"/>
              </a:spcBef>
            </a:pPr>
            <a:r>
              <a:rPr lang="en-US" sz="2400" b="1" dirty="0">
                <a:solidFill>
                  <a:schemeClr val="tx2"/>
                </a:solidFill>
              </a:rPr>
              <a:t>But I’m working on it... </a:t>
            </a:r>
          </a:p>
          <a:p>
            <a:pPr marL="0" indent="0" algn="l">
              <a:spcBef>
                <a:spcPts val="1272"/>
              </a:spcBef>
            </a:pPr>
            <a:endParaRPr lang="en-US" sz="2400" b="1" dirty="0">
              <a:solidFill>
                <a:schemeClr val="tx2"/>
              </a:solidFill>
            </a:endParaRPr>
          </a:p>
        </p:txBody>
      </p:sp>
      <p:pic>
        <p:nvPicPr>
          <p:cNvPr id="14" name="Picture 13" descr="Screen Shot 2019-09-26 at 12.01.05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287" y="4364714"/>
            <a:ext cx="388986" cy="38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18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236" y="5976049"/>
            <a:ext cx="1718235" cy="7474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3427" y="6053974"/>
            <a:ext cx="2601685" cy="68609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4013" y="434723"/>
            <a:ext cx="8229600" cy="1143000"/>
          </a:xfrm>
        </p:spPr>
        <p:txBody>
          <a:bodyPr/>
          <a:lstStyle/>
          <a:p>
            <a:r>
              <a:rPr lang="en-US" sz="3000" dirty="0">
                <a:solidFill>
                  <a:srgbClr val="333399"/>
                </a:solidFill>
              </a:rPr>
              <a:t>Check the Journal’s Website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445986"/>
            <a:ext cx="8229600" cy="4525963"/>
          </a:xfrm>
          <a:prstGeom prst="rect">
            <a:avLst/>
          </a:prstGeom>
        </p:spPr>
        <p:txBody>
          <a:bodyPr vert="horz"/>
          <a:lstStyle>
            <a:lvl1pPr marL="342900" indent="-342900" algn="r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endParaRPr lang="en-US" sz="1200" dirty="0"/>
          </a:p>
          <a:p>
            <a:pPr algn="ctr"/>
            <a:endParaRPr lang="en-US" sz="1200" dirty="0"/>
          </a:p>
          <a:p>
            <a:pPr algn="ctr"/>
            <a:endParaRPr lang="en-US" sz="1200" dirty="0"/>
          </a:p>
          <a:p>
            <a:pPr algn="ctr"/>
            <a:endParaRPr lang="en-US" sz="400" dirty="0">
              <a:solidFill>
                <a:srgbClr val="000000"/>
              </a:solidFill>
            </a:endParaRPr>
          </a:p>
          <a:p>
            <a:pPr algn="ctr"/>
            <a:endParaRPr lang="en-US" sz="2400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54013" y="5927514"/>
            <a:ext cx="1812458" cy="79601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73228" y="1441886"/>
            <a:ext cx="7303971" cy="4634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200" dirty="0">
                <a:solidFill>
                  <a:srgbClr val="333399"/>
                </a:solidFill>
              </a:rPr>
              <a:t>Do they have one???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200" dirty="0">
                <a:solidFill>
                  <a:srgbClr val="333399"/>
                </a:solidFill>
              </a:rPr>
              <a:t>Can you easily contact the journal?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200" dirty="0">
                <a:solidFill>
                  <a:srgbClr val="333399"/>
                </a:solidFill>
              </a:rPr>
              <a:t>Is the publisher clearly displayed?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200" dirty="0">
                <a:solidFill>
                  <a:srgbClr val="333399"/>
                </a:solidFill>
              </a:rPr>
              <a:t>Would you read the articles published?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200" dirty="0">
                <a:solidFill>
                  <a:srgbClr val="333399"/>
                </a:solidFill>
              </a:rPr>
              <a:t>Are they clear about fees, if any?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200" dirty="0">
                <a:solidFill>
                  <a:srgbClr val="333399"/>
                </a:solidFill>
              </a:rPr>
              <a:t>Who is on the editorial board?*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200" dirty="0">
                <a:solidFill>
                  <a:srgbClr val="333399"/>
                </a:solidFill>
                <a:hlinkClick r:id="rId5"/>
              </a:rPr>
              <a:t>Think Check Submit</a:t>
            </a:r>
            <a:endParaRPr lang="en-US" sz="2200" dirty="0">
              <a:solidFill>
                <a:srgbClr val="333399"/>
              </a:solidFill>
              <a:hlinkClick r:id="rId6"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200" dirty="0">
                <a:solidFill>
                  <a:srgbClr val="333399"/>
                </a:solidFill>
                <a:hlinkClick r:id="rId6"/>
              </a:rPr>
              <a:t>Directory of Open Access Journals</a:t>
            </a:r>
            <a:endParaRPr lang="en-US" sz="2200" dirty="0">
              <a:solidFill>
                <a:srgbClr val="333399"/>
              </a:solidFill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en-US" sz="2200" dirty="0">
              <a:solidFill>
                <a:srgbClr val="333399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311" y="5942013"/>
            <a:ext cx="2095500" cy="838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1600" y="-698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7" name="Content Placeholder 3">
            <a:extLst>
              <a:ext uri="{FF2B5EF4-FFF2-40B4-BE49-F238E27FC236}">
                <a16:creationId xmlns:a16="http://schemas.microsoft.com/office/drawing/2014/main" id="{166F3A70-C646-6E4D-969C-7DB6B09DA3F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4773" y="5923989"/>
            <a:ext cx="1228079" cy="79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37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236" y="5976049"/>
            <a:ext cx="1718235" cy="7474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3427" y="6053974"/>
            <a:ext cx="2601685" cy="68609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4013" y="434723"/>
            <a:ext cx="8229600" cy="1143000"/>
          </a:xfrm>
        </p:spPr>
        <p:txBody>
          <a:bodyPr/>
          <a:lstStyle/>
          <a:p>
            <a:r>
              <a:rPr lang="en-US" sz="3000" dirty="0">
                <a:solidFill>
                  <a:srgbClr val="333399"/>
                </a:solidFill>
              </a:rPr>
              <a:t>Check What Services are Offered to Authors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445986"/>
            <a:ext cx="8229600" cy="4525963"/>
          </a:xfrm>
          <a:prstGeom prst="rect">
            <a:avLst/>
          </a:prstGeom>
        </p:spPr>
        <p:txBody>
          <a:bodyPr vert="horz"/>
          <a:lstStyle>
            <a:lvl1pPr marL="342900" indent="-342900" algn="r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endParaRPr lang="en-US" sz="1200" dirty="0"/>
          </a:p>
          <a:p>
            <a:pPr algn="ctr"/>
            <a:endParaRPr lang="en-US" sz="1200" dirty="0"/>
          </a:p>
          <a:p>
            <a:pPr algn="ctr"/>
            <a:endParaRPr lang="en-US" sz="1200" dirty="0"/>
          </a:p>
          <a:p>
            <a:pPr algn="ctr"/>
            <a:endParaRPr lang="en-US" sz="400" dirty="0">
              <a:solidFill>
                <a:srgbClr val="000000"/>
              </a:solidFill>
            </a:endParaRPr>
          </a:p>
          <a:p>
            <a:pPr algn="ctr"/>
            <a:endParaRPr lang="en-US" sz="2400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54013" y="5927514"/>
            <a:ext cx="1812458" cy="79601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73228" y="1441886"/>
            <a:ext cx="7303971" cy="3111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200" dirty="0">
                <a:solidFill>
                  <a:srgbClr val="333399"/>
                </a:solidFill>
              </a:rPr>
              <a:t>Web-based submission vs. ‘send us your abstract via email’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200" dirty="0">
                <a:solidFill>
                  <a:srgbClr val="333399"/>
                </a:solidFill>
              </a:rPr>
              <a:t>Assistance in choosing the right journal (</a:t>
            </a:r>
            <a:r>
              <a:rPr lang="en-US" sz="2200" dirty="0">
                <a:solidFill>
                  <a:srgbClr val="333399"/>
                </a:solidFill>
                <a:hlinkClick r:id="rId5"/>
              </a:rPr>
              <a:t>Elsevier</a:t>
            </a:r>
            <a:r>
              <a:rPr lang="en-US" sz="2200" dirty="0">
                <a:solidFill>
                  <a:srgbClr val="333399"/>
                </a:solidFill>
              </a:rPr>
              <a:t>)</a:t>
            </a:r>
          </a:p>
          <a:p>
            <a:pPr marL="742950" lvl="1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200" dirty="0">
                <a:solidFill>
                  <a:srgbClr val="333399"/>
                </a:solidFill>
              </a:rPr>
              <a:t>Interesting but proprietary...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200" dirty="0">
                <a:solidFill>
                  <a:srgbClr val="333399"/>
                </a:solidFill>
              </a:rPr>
              <a:t>Review and publication speed is often published now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200" dirty="0">
                <a:solidFill>
                  <a:srgbClr val="333399"/>
                </a:solidFill>
              </a:rPr>
              <a:t>And more...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311" y="5942013"/>
            <a:ext cx="2095500" cy="838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1600" y="-698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7" name="Content Placeholder 3">
            <a:extLst>
              <a:ext uri="{FF2B5EF4-FFF2-40B4-BE49-F238E27FC236}">
                <a16:creationId xmlns:a16="http://schemas.microsoft.com/office/drawing/2014/main" id="{166F3A70-C646-6E4D-969C-7DB6B09DA3F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4773" y="5923989"/>
            <a:ext cx="1228079" cy="79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37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236" y="5976049"/>
            <a:ext cx="1718235" cy="7474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3427" y="6053974"/>
            <a:ext cx="2601685" cy="68609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4013" y="434723"/>
            <a:ext cx="8229600" cy="1143000"/>
          </a:xfrm>
        </p:spPr>
        <p:txBody>
          <a:bodyPr/>
          <a:lstStyle/>
          <a:p>
            <a:r>
              <a:rPr lang="en-US" sz="3000" dirty="0">
                <a:solidFill>
                  <a:srgbClr val="333399"/>
                </a:solidFill>
              </a:rPr>
              <a:t>BMJ says...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445986"/>
            <a:ext cx="8229600" cy="4525963"/>
          </a:xfrm>
          <a:prstGeom prst="rect">
            <a:avLst/>
          </a:prstGeom>
        </p:spPr>
        <p:txBody>
          <a:bodyPr vert="horz"/>
          <a:lstStyle>
            <a:lvl1pPr marL="342900" indent="-342900" algn="r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endParaRPr lang="en-US" sz="1200" dirty="0"/>
          </a:p>
          <a:p>
            <a:pPr algn="ctr"/>
            <a:endParaRPr lang="en-US" sz="1200" dirty="0"/>
          </a:p>
          <a:p>
            <a:pPr algn="ctr"/>
            <a:endParaRPr lang="en-US" sz="1200" dirty="0"/>
          </a:p>
          <a:p>
            <a:pPr algn="ctr"/>
            <a:endParaRPr lang="en-US" sz="400" dirty="0">
              <a:solidFill>
                <a:srgbClr val="000000"/>
              </a:solidFill>
            </a:endParaRPr>
          </a:p>
          <a:p>
            <a:pPr algn="ctr"/>
            <a:endParaRPr lang="en-US" sz="2400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54013" y="5927514"/>
            <a:ext cx="1812458" cy="79601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73228" y="1441886"/>
            <a:ext cx="7303971" cy="571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200" dirty="0" err="1">
                <a:solidFill>
                  <a:srgbClr val="333399"/>
                </a:solidFill>
              </a:rPr>
              <a:t>asdf</a:t>
            </a:r>
            <a:endParaRPr lang="en-US" sz="2200" dirty="0">
              <a:solidFill>
                <a:srgbClr val="333399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311" y="5942013"/>
            <a:ext cx="2095500" cy="838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1600" y="-698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7" name="Content Placeholder 3">
            <a:extLst>
              <a:ext uri="{FF2B5EF4-FFF2-40B4-BE49-F238E27FC236}">
                <a16:creationId xmlns:a16="http://schemas.microsoft.com/office/drawing/2014/main" id="{166F3A70-C646-6E4D-969C-7DB6B09DA3F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4773" y="5923989"/>
            <a:ext cx="1228079" cy="799541"/>
          </a:xfrm>
          <a:prstGeom prst="rect">
            <a:avLst/>
          </a:prstGeom>
        </p:spPr>
      </p:pic>
      <p:pic>
        <p:nvPicPr>
          <p:cNvPr id="4" name="Picture 3" descr="Screen Shot 2019-09-26 at 1.58.26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753"/>
            <a:ext cx="9144000" cy="527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3776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236" y="5976049"/>
            <a:ext cx="1718235" cy="7474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3427" y="6053974"/>
            <a:ext cx="2601685" cy="68609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4013" y="434723"/>
            <a:ext cx="8229600" cy="1143000"/>
          </a:xfrm>
        </p:spPr>
        <p:txBody>
          <a:bodyPr/>
          <a:lstStyle/>
          <a:p>
            <a:r>
              <a:rPr lang="en-US" sz="3000" dirty="0">
                <a:solidFill>
                  <a:srgbClr val="333399"/>
                </a:solidFill>
              </a:rPr>
              <a:t>BMJ says...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445986"/>
            <a:ext cx="8229600" cy="4525963"/>
          </a:xfrm>
          <a:prstGeom prst="rect">
            <a:avLst/>
          </a:prstGeom>
        </p:spPr>
        <p:txBody>
          <a:bodyPr vert="horz"/>
          <a:lstStyle>
            <a:lvl1pPr marL="342900" indent="-342900" algn="r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endParaRPr lang="en-US" sz="1200" dirty="0"/>
          </a:p>
          <a:p>
            <a:pPr algn="ctr"/>
            <a:endParaRPr lang="en-US" sz="1200" dirty="0"/>
          </a:p>
          <a:p>
            <a:pPr algn="ctr"/>
            <a:endParaRPr lang="en-US" sz="1200" dirty="0"/>
          </a:p>
          <a:p>
            <a:pPr algn="ctr"/>
            <a:endParaRPr lang="en-US" sz="400" dirty="0">
              <a:solidFill>
                <a:srgbClr val="000000"/>
              </a:solidFill>
            </a:endParaRPr>
          </a:p>
          <a:p>
            <a:pPr algn="ctr"/>
            <a:endParaRPr lang="en-US" sz="2400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54013" y="5927514"/>
            <a:ext cx="1812458" cy="79601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73228" y="1441886"/>
            <a:ext cx="7303971" cy="571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200" dirty="0" err="1">
                <a:solidFill>
                  <a:srgbClr val="333399"/>
                </a:solidFill>
              </a:rPr>
              <a:t>asdf</a:t>
            </a:r>
            <a:endParaRPr lang="en-US" sz="2200" dirty="0">
              <a:solidFill>
                <a:srgbClr val="333399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311" y="5942013"/>
            <a:ext cx="2095500" cy="838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1600" y="-698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7" name="Content Placeholder 3">
            <a:extLst>
              <a:ext uri="{FF2B5EF4-FFF2-40B4-BE49-F238E27FC236}">
                <a16:creationId xmlns:a16="http://schemas.microsoft.com/office/drawing/2014/main" id="{166F3A70-C646-6E4D-969C-7DB6B09DA3F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4773" y="5923989"/>
            <a:ext cx="1228079" cy="799541"/>
          </a:xfrm>
          <a:prstGeom prst="rect">
            <a:avLst/>
          </a:prstGeom>
        </p:spPr>
      </p:pic>
      <p:pic>
        <p:nvPicPr>
          <p:cNvPr id="4" name="Picture 3" descr="Screen Shot 2019-09-26 at 1.59.19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583"/>
            <a:ext cx="9144000" cy="5253669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1620133" y="1458531"/>
            <a:ext cx="942714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623803" y="2480517"/>
            <a:ext cx="942714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623803" y="4723132"/>
            <a:ext cx="942714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623804" y="5501184"/>
            <a:ext cx="942714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237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236" y="5976049"/>
            <a:ext cx="1718235" cy="7474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3427" y="6053974"/>
            <a:ext cx="2601685" cy="68609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83052" y="434723"/>
            <a:ext cx="8775036" cy="1143000"/>
          </a:xfrm>
        </p:spPr>
        <p:txBody>
          <a:bodyPr/>
          <a:lstStyle/>
          <a:p>
            <a:r>
              <a:rPr lang="en-US" sz="3000" dirty="0">
                <a:solidFill>
                  <a:srgbClr val="333399"/>
                </a:solidFill>
              </a:rPr>
              <a:t>Submit your Manuscript to One Journal at a Time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445986"/>
            <a:ext cx="8229600" cy="4525963"/>
          </a:xfrm>
          <a:prstGeom prst="rect">
            <a:avLst/>
          </a:prstGeom>
        </p:spPr>
        <p:txBody>
          <a:bodyPr vert="horz"/>
          <a:lstStyle>
            <a:lvl1pPr marL="342900" indent="-342900" algn="r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endParaRPr lang="en-US" sz="1200" dirty="0"/>
          </a:p>
          <a:p>
            <a:pPr algn="ctr"/>
            <a:endParaRPr lang="en-US" sz="1200" dirty="0"/>
          </a:p>
          <a:p>
            <a:pPr algn="ctr"/>
            <a:endParaRPr lang="en-US" sz="1200" dirty="0"/>
          </a:p>
          <a:p>
            <a:pPr algn="ctr"/>
            <a:endParaRPr lang="en-US" sz="400" dirty="0">
              <a:solidFill>
                <a:srgbClr val="000000"/>
              </a:solidFill>
            </a:endParaRPr>
          </a:p>
          <a:p>
            <a:pPr algn="ctr"/>
            <a:endParaRPr lang="en-US" sz="2400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54013" y="5927514"/>
            <a:ext cx="1812458" cy="79601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311" y="5942013"/>
            <a:ext cx="2095500" cy="838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1600" y="-698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7" name="Content Placeholder 3">
            <a:extLst>
              <a:ext uri="{FF2B5EF4-FFF2-40B4-BE49-F238E27FC236}">
                <a16:creationId xmlns:a16="http://schemas.microsoft.com/office/drawing/2014/main" id="{166F3A70-C646-6E4D-969C-7DB6B09DA3F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4773" y="5923989"/>
            <a:ext cx="1228079" cy="79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3776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236" y="5976049"/>
            <a:ext cx="1718235" cy="7474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3427" y="6053974"/>
            <a:ext cx="2601685" cy="68609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4013" y="434723"/>
            <a:ext cx="8229600" cy="1143000"/>
          </a:xfrm>
        </p:spPr>
        <p:txBody>
          <a:bodyPr/>
          <a:lstStyle/>
          <a:p>
            <a:r>
              <a:rPr lang="en-US" sz="3000" dirty="0">
                <a:solidFill>
                  <a:srgbClr val="333399"/>
                </a:solidFill>
              </a:rPr>
              <a:t>Author Instructions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445986"/>
            <a:ext cx="8229600" cy="4525963"/>
          </a:xfrm>
          <a:prstGeom prst="rect">
            <a:avLst/>
          </a:prstGeom>
        </p:spPr>
        <p:txBody>
          <a:bodyPr vert="horz"/>
          <a:lstStyle>
            <a:lvl1pPr marL="342900" indent="-342900" algn="r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endParaRPr lang="en-US" sz="1200" dirty="0"/>
          </a:p>
          <a:p>
            <a:pPr algn="ctr"/>
            <a:endParaRPr lang="en-US" sz="1200" dirty="0"/>
          </a:p>
          <a:p>
            <a:pPr algn="ctr"/>
            <a:endParaRPr lang="en-US" sz="1200" dirty="0"/>
          </a:p>
          <a:p>
            <a:pPr algn="ctr"/>
            <a:endParaRPr lang="en-US" sz="400" dirty="0">
              <a:solidFill>
                <a:srgbClr val="000000"/>
              </a:solidFill>
            </a:endParaRPr>
          </a:p>
          <a:p>
            <a:pPr algn="ctr"/>
            <a:endParaRPr lang="en-US" sz="2400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54013" y="5927514"/>
            <a:ext cx="1812458" cy="79601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73228" y="1441886"/>
            <a:ext cx="4386539" cy="2095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200" dirty="0">
                <a:solidFill>
                  <a:srgbClr val="333399"/>
                </a:solidFill>
              </a:rPr>
              <a:t>Every journal has ‘</a:t>
            </a:r>
            <a:r>
              <a:rPr lang="en-US" sz="2200" dirty="0" err="1">
                <a:solidFill>
                  <a:srgbClr val="333399"/>
                </a:solidFill>
              </a:rPr>
              <a:t>em</a:t>
            </a:r>
            <a:endParaRPr lang="en-US" sz="2200" dirty="0">
              <a:solidFill>
                <a:srgbClr val="333399"/>
              </a:solidFill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200" dirty="0">
                <a:solidFill>
                  <a:srgbClr val="333399"/>
                </a:solidFill>
              </a:rPr>
              <a:t>Some are more painful than others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en-US" sz="2200" dirty="0">
              <a:solidFill>
                <a:srgbClr val="333399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311" y="5942013"/>
            <a:ext cx="2095500" cy="838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1600" y="-698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7" name="Content Placeholder 3">
            <a:extLst>
              <a:ext uri="{FF2B5EF4-FFF2-40B4-BE49-F238E27FC236}">
                <a16:creationId xmlns:a16="http://schemas.microsoft.com/office/drawing/2014/main" id="{166F3A70-C646-6E4D-969C-7DB6B09DA3F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4773" y="5923989"/>
            <a:ext cx="1228079" cy="799541"/>
          </a:xfrm>
          <a:prstGeom prst="rect">
            <a:avLst/>
          </a:prstGeom>
        </p:spPr>
      </p:pic>
      <p:pic>
        <p:nvPicPr>
          <p:cNvPr id="4" name="Picture 3" descr="Screen Shot 2019-09-26 at 2.10.18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600" y="1189959"/>
            <a:ext cx="3786874" cy="233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3776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236" y="5976049"/>
            <a:ext cx="1718235" cy="7474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3427" y="6053974"/>
            <a:ext cx="2601685" cy="68609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4013" y="434723"/>
            <a:ext cx="8229600" cy="1143000"/>
          </a:xfrm>
        </p:spPr>
        <p:txBody>
          <a:bodyPr/>
          <a:lstStyle/>
          <a:p>
            <a:r>
              <a:rPr lang="en-US" sz="3000" dirty="0">
                <a:solidFill>
                  <a:srgbClr val="333399"/>
                </a:solidFill>
              </a:rPr>
              <a:t>BMJ says...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445986"/>
            <a:ext cx="8229600" cy="4525963"/>
          </a:xfrm>
          <a:prstGeom prst="rect">
            <a:avLst/>
          </a:prstGeom>
        </p:spPr>
        <p:txBody>
          <a:bodyPr vert="horz"/>
          <a:lstStyle>
            <a:lvl1pPr marL="342900" indent="-342900" algn="r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endParaRPr lang="en-US" sz="1200" dirty="0"/>
          </a:p>
          <a:p>
            <a:pPr algn="ctr"/>
            <a:endParaRPr lang="en-US" sz="1200" dirty="0"/>
          </a:p>
          <a:p>
            <a:pPr algn="ctr"/>
            <a:endParaRPr lang="en-US" sz="1200" dirty="0"/>
          </a:p>
          <a:p>
            <a:pPr algn="ctr"/>
            <a:endParaRPr lang="en-US" sz="400" dirty="0">
              <a:solidFill>
                <a:srgbClr val="000000"/>
              </a:solidFill>
            </a:endParaRPr>
          </a:p>
          <a:p>
            <a:pPr algn="ctr"/>
            <a:endParaRPr lang="en-US" sz="2400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54013" y="5927514"/>
            <a:ext cx="1812458" cy="79601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73228" y="1441886"/>
            <a:ext cx="7303971" cy="571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200" dirty="0" err="1">
                <a:solidFill>
                  <a:srgbClr val="333399"/>
                </a:solidFill>
              </a:rPr>
              <a:t>asdf</a:t>
            </a:r>
            <a:endParaRPr lang="en-US" sz="2200" dirty="0">
              <a:solidFill>
                <a:srgbClr val="333399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311" y="5942013"/>
            <a:ext cx="2095500" cy="838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1600" y="-698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7" name="Content Placeholder 3">
            <a:extLst>
              <a:ext uri="{FF2B5EF4-FFF2-40B4-BE49-F238E27FC236}">
                <a16:creationId xmlns:a16="http://schemas.microsoft.com/office/drawing/2014/main" id="{166F3A70-C646-6E4D-969C-7DB6B09DA3F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4773" y="5923989"/>
            <a:ext cx="1228079" cy="799541"/>
          </a:xfrm>
          <a:prstGeom prst="rect">
            <a:avLst/>
          </a:prstGeom>
        </p:spPr>
      </p:pic>
      <p:pic>
        <p:nvPicPr>
          <p:cNvPr id="4" name="Picture 3" descr="Screen Shot 2019-09-26 at 2.15.53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59" y="0"/>
            <a:ext cx="8519199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9183597">
            <a:off x="2745772" y="2997782"/>
            <a:ext cx="27602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Wordy, eh?</a:t>
            </a:r>
          </a:p>
        </p:txBody>
      </p:sp>
    </p:spTree>
    <p:extLst>
      <p:ext uri="{BB962C8B-B14F-4D97-AF65-F5344CB8AC3E}">
        <p14:creationId xmlns:p14="http://schemas.microsoft.com/office/powerpoint/2010/main" val="202237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236" y="5976049"/>
            <a:ext cx="1718235" cy="7474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3427" y="6053974"/>
            <a:ext cx="2601685" cy="68609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4013" y="434723"/>
            <a:ext cx="8229600" cy="1143000"/>
          </a:xfrm>
        </p:spPr>
        <p:txBody>
          <a:bodyPr/>
          <a:lstStyle/>
          <a:p>
            <a:r>
              <a:rPr lang="en-US" sz="3000" dirty="0">
                <a:solidFill>
                  <a:srgbClr val="333399"/>
                </a:solidFill>
              </a:rPr>
              <a:t>But, you avoid this...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445986"/>
            <a:ext cx="8229600" cy="4525963"/>
          </a:xfrm>
          <a:prstGeom prst="rect">
            <a:avLst/>
          </a:prstGeom>
        </p:spPr>
        <p:txBody>
          <a:bodyPr vert="horz"/>
          <a:lstStyle>
            <a:lvl1pPr marL="342900" indent="-342900" algn="r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endParaRPr lang="en-US" sz="1200" dirty="0"/>
          </a:p>
          <a:p>
            <a:pPr algn="ctr"/>
            <a:endParaRPr lang="en-US" sz="1200" dirty="0"/>
          </a:p>
          <a:p>
            <a:pPr algn="ctr"/>
            <a:endParaRPr lang="en-US" sz="1200" dirty="0"/>
          </a:p>
          <a:p>
            <a:pPr algn="ctr"/>
            <a:endParaRPr lang="en-US" sz="400" dirty="0">
              <a:solidFill>
                <a:srgbClr val="000000"/>
              </a:solidFill>
            </a:endParaRPr>
          </a:p>
          <a:p>
            <a:pPr algn="ctr"/>
            <a:endParaRPr lang="en-US" sz="2400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54013" y="5927514"/>
            <a:ext cx="1812458" cy="79601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73228" y="1441886"/>
            <a:ext cx="7303971" cy="571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en-US" sz="2200" dirty="0">
              <a:solidFill>
                <a:srgbClr val="333399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311" y="5942013"/>
            <a:ext cx="2095500" cy="838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1600" y="-698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7" name="Content Placeholder 3">
            <a:extLst>
              <a:ext uri="{FF2B5EF4-FFF2-40B4-BE49-F238E27FC236}">
                <a16:creationId xmlns:a16="http://schemas.microsoft.com/office/drawing/2014/main" id="{166F3A70-C646-6E4D-969C-7DB6B09DA3F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4773" y="5923989"/>
            <a:ext cx="1228079" cy="799541"/>
          </a:xfrm>
          <a:prstGeom prst="rect">
            <a:avLst/>
          </a:prstGeom>
        </p:spPr>
      </p:pic>
      <p:pic>
        <p:nvPicPr>
          <p:cNvPr id="4" name="Picture 3" descr="Screen Shot 2019-09-26 at 2.18.17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3373"/>
            <a:ext cx="9144000" cy="154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3776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236" y="5976049"/>
            <a:ext cx="1718235" cy="7474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3427" y="6053974"/>
            <a:ext cx="2601685" cy="68609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4013" y="434723"/>
            <a:ext cx="8229600" cy="1143000"/>
          </a:xfrm>
        </p:spPr>
        <p:txBody>
          <a:bodyPr/>
          <a:lstStyle/>
          <a:p>
            <a:r>
              <a:rPr lang="en-US" sz="3000" dirty="0">
                <a:solidFill>
                  <a:srgbClr val="333399"/>
                </a:solidFill>
              </a:rPr>
              <a:t>And Finally: Conference-Associated Journals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445986"/>
            <a:ext cx="8229600" cy="4525963"/>
          </a:xfrm>
          <a:prstGeom prst="rect">
            <a:avLst/>
          </a:prstGeom>
        </p:spPr>
        <p:txBody>
          <a:bodyPr vert="horz"/>
          <a:lstStyle>
            <a:lvl1pPr marL="342900" indent="-342900" algn="r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endParaRPr lang="en-US" sz="1200" dirty="0"/>
          </a:p>
          <a:p>
            <a:pPr algn="ctr"/>
            <a:endParaRPr lang="en-US" sz="1200" dirty="0"/>
          </a:p>
          <a:p>
            <a:pPr algn="ctr"/>
            <a:endParaRPr lang="en-US" sz="1200" dirty="0"/>
          </a:p>
          <a:p>
            <a:pPr algn="ctr"/>
            <a:endParaRPr lang="en-US" sz="400" dirty="0">
              <a:solidFill>
                <a:srgbClr val="000000"/>
              </a:solidFill>
            </a:endParaRPr>
          </a:p>
          <a:p>
            <a:pPr algn="ctr"/>
            <a:endParaRPr lang="en-US" sz="2400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54013" y="5927514"/>
            <a:ext cx="1812458" cy="79601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73228" y="1441886"/>
            <a:ext cx="7303971" cy="4126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200" dirty="0">
                <a:solidFill>
                  <a:srgbClr val="333399"/>
                </a:solidFill>
              </a:rPr>
              <a:t>Major national and international conferences (APSA, BAPS, PAPS, EUPSA, IPEG, WOFAPS, International Colorectal Club, and more)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200" dirty="0">
                <a:solidFill>
                  <a:srgbClr val="333399"/>
                </a:solidFill>
              </a:rPr>
              <a:t>Typically a higher percent-acceptance rate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200" dirty="0">
                <a:solidFill>
                  <a:srgbClr val="333399"/>
                </a:solidFill>
              </a:rPr>
              <a:t>Quick response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200" dirty="0">
                <a:solidFill>
                  <a:srgbClr val="333399"/>
                </a:solidFill>
              </a:rPr>
              <a:t>More ‘hits’ on your CV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200" dirty="0">
                <a:solidFill>
                  <a:srgbClr val="333399"/>
                </a:solidFill>
              </a:rPr>
              <a:t>Downside: cost of travel, conference, etc.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en-US" sz="2200" dirty="0">
              <a:solidFill>
                <a:srgbClr val="333399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311" y="5942013"/>
            <a:ext cx="2095500" cy="838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1600" y="-698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7" name="Content Placeholder 3">
            <a:extLst>
              <a:ext uri="{FF2B5EF4-FFF2-40B4-BE49-F238E27FC236}">
                <a16:creationId xmlns:a16="http://schemas.microsoft.com/office/drawing/2014/main" id="{166F3A70-C646-6E4D-969C-7DB6B09DA3F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4773" y="5923989"/>
            <a:ext cx="1228079" cy="79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37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236" y="5976049"/>
            <a:ext cx="1718235" cy="7474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3427" y="6053974"/>
            <a:ext cx="2601685" cy="68609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4013" y="434723"/>
            <a:ext cx="8229600" cy="1143000"/>
          </a:xfrm>
        </p:spPr>
        <p:txBody>
          <a:bodyPr/>
          <a:lstStyle/>
          <a:p>
            <a:r>
              <a:rPr lang="en-US" sz="3000" dirty="0">
                <a:solidFill>
                  <a:srgbClr val="000000"/>
                </a:solidFill>
              </a:rPr>
              <a:t>Objective Review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445986"/>
            <a:ext cx="8229600" cy="4525963"/>
          </a:xfrm>
          <a:prstGeom prst="rect">
            <a:avLst/>
          </a:prstGeom>
        </p:spPr>
        <p:txBody>
          <a:bodyPr vert="horz"/>
          <a:lstStyle>
            <a:lvl1pPr marL="342900" indent="-342900" algn="r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endParaRPr lang="en-US" sz="1200" dirty="0"/>
          </a:p>
          <a:p>
            <a:pPr algn="ctr"/>
            <a:endParaRPr lang="en-US" sz="1200" dirty="0"/>
          </a:p>
          <a:p>
            <a:pPr algn="ctr"/>
            <a:endParaRPr lang="en-US" sz="1200" dirty="0"/>
          </a:p>
          <a:p>
            <a:pPr algn="ctr"/>
            <a:endParaRPr lang="en-US" sz="400" dirty="0">
              <a:solidFill>
                <a:srgbClr val="000000"/>
              </a:solidFill>
            </a:endParaRPr>
          </a:p>
          <a:p>
            <a:pPr algn="ctr"/>
            <a:endParaRPr lang="en-US" sz="2400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54013" y="5927514"/>
            <a:ext cx="1812458" cy="79601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73229" y="1441886"/>
            <a:ext cx="8238153" cy="46346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200" dirty="0">
                <a:solidFill>
                  <a:srgbClr val="000000"/>
                </a:solidFill>
              </a:rPr>
              <a:t>Understand the reason for publishing scientific works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200" dirty="0">
                <a:solidFill>
                  <a:srgbClr val="000000"/>
                </a:solidFill>
              </a:rPr>
              <a:t>Accurately assess your manuscript and which journal is the </a:t>
            </a:r>
          </a:p>
          <a:p>
            <a:pPr lvl="1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best fit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200" dirty="0">
                <a:solidFill>
                  <a:srgbClr val="000000"/>
                </a:solidFill>
              </a:rPr>
              <a:t>Identify characteristics of journals with scientific value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200" dirty="0">
                <a:solidFill>
                  <a:srgbClr val="000000"/>
                </a:solidFill>
              </a:rPr>
              <a:t>Identify characteristics of journals that simply want your $$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200" dirty="0">
                <a:solidFill>
                  <a:srgbClr val="000000"/>
                </a:solidFill>
              </a:rPr>
              <a:t>Understand where to find and how to properly format your</a:t>
            </a:r>
          </a:p>
          <a:p>
            <a:pPr lvl="1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publication prior to submission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endParaRPr lang="en-US" sz="2200" dirty="0">
              <a:solidFill>
                <a:srgbClr val="000000"/>
              </a:solidFill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endParaRPr lang="en-US" sz="2200" dirty="0">
              <a:solidFill>
                <a:srgbClr val="00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311" y="5942013"/>
            <a:ext cx="2095500" cy="838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1600" y="-698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7" name="Content Placeholder 3">
            <a:extLst>
              <a:ext uri="{FF2B5EF4-FFF2-40B4-BE49-F238E27FC236}">
                <a16:creationId xmlns:a16="http://schemas.microsoft.com/office/drawing/2014/main" id="{166F3A70-C646-6E4D-969C-7DB6B09DA3F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4773" y="5923989"/>
            <a:ext cx="1228079" cy="799541"/>
          </a:xfrm>
          <a:prstGeom prst="rect">
            <a:avLst/>
          </a:prstGeom>
        </p:spPr>
      </p:pic>
      <p:sp>
        <p:nvSpPr>
          <p:cNvPr id="12" name="Text Placeholder 4"/>
          <p:cNvSpPr txBox="1">
            <a:spLocks/>
          </p:cNvSpPr>
          <p:nvPr/>
        </p:nvSpPr>
        <p:spPr>
          <a:xfrm>
            <a:off x="249787" y="1388443"/>
            <a:ext cx="8437013" cy="417415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r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57200" indent="-457200" algn="l">
              <a:spcBef>
                <a:spcPts val="1272"/>
              </a:spcBef>
              <a:buFont typeface="Courier New" panose="02070309020205020404" pitchFamily="49" charset="0"/>
              <a:buChar char="o"/>
            </a:pPr>
            <a:endParaRPr lang="en-U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304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236" y="5976049"/>
            <a:ext cx="1718235" cy="7474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3427" y="6053974"/>
            <a:ext cx="2601685" cy="68609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4013" y="434723"/>
            <a:ext cx="8229600" cy="1143000"/>
          </a:xfrm>
        </p:spPr>
        <p:txBody>
          <a:bodyPr/>
          <a:lstStyle/>
          <a:p>
            <a:r>
              <a:rPr lang="en-US" sz="3000" dirty="0">
                <a:solidFill>
                  <a:srgbClr val="000000"/>
                </a:solidFill>
              </a:rPr>
              <a:t>Objectives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445986"/>
            <a:ext cx="8229600" cy="4525963"/>
          </a:xfrm>
          <a:prstGeom prst="rect">
            <a:avLst/>
          </a:prstGeom>
        </p:spPr>
        <p:txBody>
          <a:bodyPr vert="horz"/>
          <a:lstStyle>
            <a:lvl1pPr marL="342900" indent="-342900" algn="r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endParaRPr lang="en-US" sz="1200" dirty="0"/>
          </a:p>
          <a:p>
            <a:pPr algn="ctr"/>
            <a:endParaRPr lang="en-US" sz="1200" dirty="0"/>
          </a:p>
          <a:p>
            <a:pPr algn="ctr"/>
            <a:endParaRPr lang="en-US" sz="1200" dirty="0"/>
          </a:p>
          <a:p>
            <a:pPr algn="ctr"/>
            <a:endParaRPr lang="en-US" sz="400" dirty="0">
              <a:solidFill>
                <a:srgbClr val="000000"/>
              </a:solidFill>
            </a:endParaRPr>
          </a:p>
          <a:p>
            <a:pPr algn="ctr"/>
            <a:endParaRPr lang="en-US" sz="2400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54013" y="5927514"/>
            <a:ext cx="1812458" cy="79601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73229" y="1441886"/>
            <a:ext cx="8020144" cy="46346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200" dirty="0">
                <a:solidFill>
                  <a:srgbClr val="000000"/>
                </a:solidFill>
              </a:rPr>
              <a:t>Understand the reason for publishing scientific works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200" dirty="0">
                <a:solidFill>
                  <a:srgbClr val="000000"/>
                </a:solidFill>
              </a:rPr>
              <a:t>Accurately assess your manuscript and which journal is the </a:t>
            </a:r>
          </a:p>
          <a:p>
            <a:pPr lvl="1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best fit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200" dirty="0">
                <a:solidFill>
                  <a:srgbClr val="000000"/>
                </a:solidFill>
              </a:rPr>
              <a:t>Identify characteristics of journals with scientific value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200" dirty="0">
                <a:solidFill>
                  <a:srgbClr val="000000"/>
                </a:solidFill>
              </a:rPr>
              <a:t>Identify characteristics of journals that simply want your $$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200" dirty="0">
                <a:solidFill>
                  <a:srgbClr val="000000"/>
                </a:solidFill>
              </a:rPr>
              <a:t>Understand where to find and how to properly format your</a:t>
            </a:r>
          </a:p>
          <a:p>
            <a:pPr lvl="1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publication prior to submission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endParaRPr lang="en-US" sz="2200" dirty="0">
              <a:solidFill>
                <a:srgbClr val="000000"/>
              </a:solidFill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endParaRPr lang="en-US" sz="2200" dirty="0">
              <a:solidFill>
                <a:srgbClr val="00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311" y="5942013"/>
            <a:ext cx="2095500" cy="838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1600" y="-698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7" name="Content Placeholder 3">
            <a:extLst>
              <a:ext uri="{FF2B5EF4-FFF2-40B4-BE49-F238E27FC236}">
                <a16:creationId xmlns:a16="http://schemas.microsoft.com/office/drawing/2014/main" id="{166F3A70-C646-6E4D-969C-7DB6B09DA3F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4773" y="5923989"/>
            <a:ext cx="1228079" cy="799541"/>
          </a:xfrm>
          <a:prstGeom prst="rect">
            <a:avLst/>
          </a:prstGeom>
        </p:spPr>
      </p:pic>
      <p:sp>
        <p:nvSpPr>
          <p:cNvPr id="12" name="Text Placeholder 4"/>
          <p:cNvSpPr txBox="1">
            <a:spLocks/>
          </p:cNvSpPr>
          <p:nvPr/>
        </p:nvSpPr>
        <p:spPr>
          <a:xfrm>
            <a:off x="249787" y="1388443"/>
            <a:ext cx="8437013" cy="417415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r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57200" indent="-457200" algn="l">
              <a:spcBef>
                <a:spcPts val="1272"/>
              </a:spcBef>
              <a:buFont typeface="Courier New" panose="02070309020205020404" pitchFamily="49" charset="0"/>
              <a:buChar char="o"/>
            </a:pPr>
            <a:endParaRPr lang="en-U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59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236" y="5976049"/>
            <a:ext cx="1718235" cy="7474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3427" y="6053974"/>
            <a:ext cx="2601685" cy="68609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23185"/>
            <a:ext cx="8229600" cy="1143000"/>
          </a:xfrm>
        </p:spPr>
        <p:txBody>
          <a:bodyPr/>
          <a:lstStyle/>
          <a:p>
            <a:r>
              <a:rPr lang="en-US" sz="3000" dirty="0">
                <a:solidFill>
                  <a:srgbClr val="000000"/>
                </a:solidFill>
              </a:rPr>
              <a:t>Thank you for listening, any questions?</a:t>
            </a:r>
            <a:br>
              <a:rPr lang="en-US" sz="3000" dirty="0">
                <a:solidFill>
                  <a:srgbClr val="000000"/>
                </a:solidFill>
              </a:rPr>
            </a:br>
            <a:br>
              <a:rPr lang="en-US" sz="3000" dirty="0">
                <a:solidFill>
                  <a:srgbClr val="000000"/>
                </a:solidFill>
              </a:rPr>
            </a:br>
            <a:br>
              <a:rPr lang="en-US" sz="3000" dirty="0">
                <a:solidFill>
                  <a:srgbClr val="000000"/>
                </a:solidFill>
              </a:rPr>
            </a:br>
            <a:br>
              <a:rPr lang="en-US" sz="3000" dirty="0">
                <a:solidFill>
                  <a:srgbClr val="000000"/>
                </a:solidFill>
              </a:rPr>
            </a:br>
            <a:br>
              <a:rPr lang="en-US" sz="3000" dirty="0">
                <a:solidFill>
                  <a:srgbClr val="000000"/>
                </a:solidFill>
              </a:rPr>
            </a:br>
            <a:br>
              <a:rPr lang="en-US" sz="3000" dirty="0">
                <a:solidFill>
                  <a:srgbClr val="000000"/>
                </a:solidFill>
              </a:rPr>
            </a:br>
            <a:br>
              <a:rPr lang="en-US" sz="3000" dirty="0">
                <a:solidFill>
                  <a:srgbClr val="000000"/>
                </a:solidFill>
              </a:rPr>
            </a:br>
            <a:br>
              <a:rPr lang="en-US" sz="3000" dirty="0">
                <a:solidFill>
                  <a:srgbClr val="000000"/>
                </a:solidFill>
              </a:rPr>
            </a:br>
            <a:br>
              <a:rPr lang="en-US" sz="3000" dirty="0">
                <a:solidFill>
                  <a:srgbClr val="000000"/>
                </a:solidFill>
              </a:rPr>
            </a:br>
            <a:br>
              <a:rPr lang="en-US" sz="3000" dirty="0">
                <a:solidFill>
                  <a:srgbClr val="000000"/>
                </a:solidFill>
              </a:rPr>
            </a:br>
            <a:endParaRPr lang="en-US" sz="3000" dirty="0">
              <a:solidFill>
                <a:srgbClr val="000000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445986"/>
            <a:ext cx="8229600" cy="4525963"/>
          </a:xfrm>
          <a:prstGeom prst="rect">
            <a:avLst/>
          </a:prstGeom>
        </p:spPr>
        <p:txBody>
          <a:bodyPr vert="horz"/>
          <a:lstStyle>
            <a:lvl1pPr marL="342900" indent="-342900" algn="r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endParaRPr lang="en-US" sz="1200" dirty="0"/>
          </a:p>
          <a:p>
            <a:pPr algn="ctr"/>
            <a:endParaRPr lang="en-US" sz="1200" dirty="0"/>
          </a:p>
          <a:p>
            <a:pPr algn="ctr"/>
            <a:endParaRPr lang="en-US" sz="1200" dirty="0"/>
          </a:p>
          <a:p>
            <a:pPr algn="ctr"/>
            <a:endParaRPr lang="en-US" sz="400" dirty="0">
              <a:solidFill>
                <a:srgbClr val="000000"/>
              </a:solidFill>
            </a:endParaRPr>
          </a:p>
          <a:p>
            <a:pPr algn="ctr"/>
            <a:endParaRPr lang="en-US" sz="2400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54013" y="5927514"/>
            <a:ext cx="1812458" cy="79601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311" y="5942013"/>
            <a:ext cx="2095500" cy="8382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689046" y="4539384"/>
            <a:ext cx="7936066" cy="1261884"/>
            <a:chOff x="721106" y="4956323"/>
            <a:chExt cx="7936066" cy="1261884"/>
          </a:xfrm>
        </p:grpSpPr>
        <p:sp>
          <p:nvSpPr>
            <p:cNvPr id="7" name="TextBox 6"/>
            <p:cNvSpPr txBox="1"/>
            <p:nvPr/>
          </p:nvSpPr>
          <p:spPr>
            <a:xfrm>
              <a:off x="721106" y="4956323"/>
              <a:ext cx="7936066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		    globalpaedsurg4@gmail.com</a:t>
              </a:r>
            </a:p>
            <a:p>
              <a:r>
                <a:rPr lang="en-US" sz="800" dirty="0">
                  <a:solidFill>
                    <a:srgbClr val="000000"/>
                  </a:solidFill>
                </a:rPr>
                <a:t>		</a:t>
              </a:r>
            </a:p>
            <a:p>
              <a:r>
                <a:rPr lang="en-US" dirty="0">
                  <a:solidFill>
                    <a:srgbClr val="000000"/>
                  </a:solidFill>
                </a:rPr>
                <a:t>		   </a:t>
              </a:r>
              <a:r>
                <a:rPr lang="en-GB" dirty="0">
                  <a:solidFill>
                    <a:srgbClr val="000000"/>
                  </a:solidFill>
                </a:rPr>
                <a:t>@GlobalPaedSurg  #GlobalPaedSurg </a:t>
              </a:r>
              <a:r>
                <a:rPr lang="en-US" dirty="0">
                  <a:solidFill>
                    <a:srgbClr val="000000"/>
                  </a:solidFill>
                </a:rPr>
                <a:t>@PaedsSurgeon </a:t>
              </a:r>
              <a:r>
                <a:rPr lang="en-GB" dirty="0">
                  <a:solidFill>
                    <a:srgbClr val="000000"/>
                  </a:solidFill>
                </a:rPr>
                <a:t> </a:t>
              </a:r>
            </a:p>
            <a:p>
              <a:endParaRPr lang="en-US" sz="600" dirty="0">
                <a:solidFill>
                  <a:srgbClr val="000000"/>
                </a:solidFill>
              </a:endParaRPr>
            </a:p>
            <a:p>
              <a:endParaRPr lang="en-US" sz="800" dirty="0">
                <a:solidFill>
                  <a:srgbClr val="000000"/>
                </a:solidFill>
              </a:endParaRPr>
            </a:p>
            <a:p>
              <a:r>
                <a:rPr lang="en-US" dirty="0">
                  <a:solidFill>
                    <a:srgbClr val="000000"/>
                  </a:solidFill>
                </a:rPr>
                <a:t>		   </a:t>
              </a:r>
              <a:r>
                <a:rPr lang="en-US" b="1" dirty="0">
                  <a:solidFill>
                    <a:srgbClr val="000000"/>
                  </a:solidFill>
                </a:rPr>
                <a:t>www.globalpaedsurg.com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52587" y="4985443"/>
              <a:ext cx="465836" cy="35560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B55731A-EBE3-C443-AA68-B0A0F4B30635}"/>
              </a:ext>
            </a:extLst>
          </p:cNvPr>
          <p:cNvGrpSpPr/>
          <p:nvPr/>
        </p:nvGrpSpPr>
        <p:grpSpPr>
          <a:xfrm>
            <a:off x="1118256" y="1148879"/>
            <a:ext cx="6907488" cy="3047360"/>
            <a:chOff x="1010815" y="1280730"/>
            <a:chExt cx="7506941" cy="3412023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6FA7442-B3CD-1447-83AE-9A871790A705}"/>
                </a:ext>
              </a:extLst>
            </p:cNvPr>
            <p:cNvGrpSpPr/>
            <p:nvPr/>
          </p:nvGrpSpPr>
          <p:grpSpPr>
            <a:xfrm>
              <a:off x="1010815" y="1280730"/>
              <a:ext cx="7506941" cy="3412022"/>
              <a:chOff x="1289955" y="1540769"/>
              <a:chExt cx="7506941" cy="3412022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373118B2-FD17-8A4A-BD63-1773796F7DB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89955" y="1540769"/>
                <a:ext cx="2613217" cy="2396127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B803CB6D-3E86-5D4F-A5CE-E1B13FFABB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983300" y="1544869"/>
                <a:ext cx="2813596" cy="3407922"/>
              </a:xfrm>
              <a:prstGeom prst="rect">
                <a:avLst/>
              </a:prstGeom>
            </p:spPr>
          </p:pic>
        </p:grp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2CFAF11-CA47-7949-8EE7-C1304D43B8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19038" y="1284830"/>
              <a:ext cx="2703935" cy="3407922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9334D28-1CEB-6B4B-B9E5-1AA7864D56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60598" y="3307655"/>
              <a:ext cx="1663847" cy="1385097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A9C6EAB-6FF5-AF43-A8AE-45F646C60D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0815" y="3309115"/>
              <a:ext cx="1849783" cy="1383638"/>
            </a:xfrm>
            <a:prstGeom prst="rect">
              <a:avLst/>
            </a:prstGeom>
          </p:spPr>
        </p:pic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A4C9AF57-7C26-544C-94F9-E1710DF098E8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1685" y="5017349"/>
            <a:ext cx="343520" cy="279400"/>
          </a:xfrm>
          <a:prstGeom prst="rect">
            <a:avLst/>
          </a:prstGeom>
        </p:spPr>
      </p:pic>
      <p:pic>
        <p:nvPicPr>
          <p:cNvPr id="25" name="Content Placeholder 3">
            <a:extLst>
              <a:ext uri="{FF2B5EF4-FFF2-40B4-BE49-F238E27FC236}">
                <a16:creationId xmlns:a16="http://schemas.microsoft.com/office/drawing/2014/main" id="{F1AF0205-79E0-574A-BC1B-D5156B6BF0A7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4773" y="5923989"/>
            <a:ext cx="1228079" cy="79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619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"/>
          <p:cNvSpPr txBox="1">
            <a:spLocks/>
          </p:cNvSpPr>
          <p:nvPr/>
        </p:nvSpPr>
        <p:spPr>
          <a:xfrm>
            <a:off x="287887" y="1934543"/>
            <a:ext cx="5223913" cy="417415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r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57200" indent="-457200" algn="l">
              <a:spcBef>
                <a:spcPts val="1272"/>
              </a:spcBef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chemeClr val="tx2"/>
                </a:solidFill>
              </a:rPr>
              <a:t>Everyone (nearly) wants to publish</a:t>
            </a:r>
          </a:p>
          <a:p>
            <a:pPr marL="457200" indent="-457200" algn="l">
              <a:spcBef>
                <a:spcPts val="1272"/>
              </a:spcBef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chemeClr val="tx2"/>
                </a:solidFill>
              </a:rPr>
              <a:t>Everyone wants to make an impact</a:t>
            </a:r>
          </a:p>
          <a:p>
            <a:pPr marL="457200" indent="-457200" algn="l">
              <a:spcBef>
                <a:spcPts val="1272"/>
              </a:spcBef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chemeClr val="tx2"/>
                </a:solidFill>
              </a:rPr>
              <a:t>Everyone wants to provide the best care to his/her patients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236" y="5976049"/>
            <a:ext cx="1718235" cy="7474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3427" y="6053974"/>
            <a:ext cx="2601685" cy="68609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4013" y="434723"/>
            <a:ext cx="8229600" cy="1143000"/>
          </a:xfrm>
        </p:spPr>
        <p:txBody>
          <a:bodyPr/>
          <a:lstStyle/>
          <a:p>
            <a:r>
              <a:rPr lang="en-US" sz="3000" dirty="0">
                <a:solidFill>
                  <a:srgbClr val="000000"/>
                </a:solidFill>
              </a:rPr>
              <a:t>Background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445986"/>
            <a:ext cx="8229600" cy="4525963"/>
          </a:xfrm>
          <a:prstGeom prst="rect">
            <a:avLst/>
          </a:prstGeom>
        </p:spPr>
        <p:txBody>
          <a:bodyPr vert="horz"/>
          <a:lstStyle>
            <a:lvl1pPr marL="342900" indent="-342900" algn="r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endParaRPr lang="en-US" sz="1200" dirty="0"/>
          </a:p>
          <a:p>
            <a:pPr algn="ctr"/>
            <a:endParaRPr lang="en-US" sz="1200" dirty="0"/>
          </a:p>
          <a:p>
            <a:pPr algn="ctr"/>
            <a:endParaRPr lang="en-US" sz="1200" dirty="0"/>
          </a:p>
          <a:p>
            <a:pPr algn="ctr"/>
            <a:endParaRPr lang="en-US" sz="400" dirty="0">
              <a:solidFill>
                <a:srgbClr val="000000"/>
              </a:solidFill>
            </a:endParaRPr>
          </a:p>
          <a:p>
            <a:pPr algn="ctr"/>
            <a:endParaRPr lang="en-US" sz="2400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54013" y="5927514"/>
            <a:ext cx="1812458" cy="79601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73229" y="1441886"/>
            <a:ext cx="473206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en-US" sz="220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en-US" sz="220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en-US" sz="2200" dirty="0">
              <a:solidFill>
                <a:srgbClr val="00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311" y="5942013"/>
            <a:ext cx="2095500" cy="838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1600" y="-698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7" name="Content Placeholder 3">
            <a:extLst>
              <a:ext uri="{FF2B5EF4-FFF2-40B4-BE49-F238E27FC236}">
                <a16:creationId xmlns:a16="http://schemas.microsoft.com/office/drawing/2014/main" id="{166F3A70-C646-6E4D-969C-7DB6B09DA3F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4773" y="5923989"/>
            <a:ext cx="1228079" cy="79954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680" y="1966238"/>
            <a:ext cx="3257154" cy="2378580"/>
          </a:xfrm>
          <a:prstGeom prst="rect">
            <a:avLst/>
          </a:prstGeom>
        </p:spPr>
      </p:pic>
      <p:sp>
        <p:nvSpPr>
          <p:cNvPr id="14" name="Curved Right Arrow 13"/>
          <p:cNvSpPr/>
          <p:nvPr/>
        </p:nvSpPr>
        <p:spPr>
          <a:xfrm>
            <a:off x="191911" y="2271038"/>
            <a:ext cx="465667" cy="2154206"/>
          </a:xfrm>
          <a:prstGeom prst="curved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urved Right Arrow 14"/>
          <p:cNvSpPr/>
          <p:nvPr/>
        </p:nvSpPr>
        <p:spPr>
          <a:xfrm flipH="1" flipV="1">
            <a:off x="5064478" y="2273300"/>
            <a:ext cx="523522" cy="2146300"/>
          </a:xfrm>
          <a:prstGeom prst="curved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40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236" y="5976049"/>
            <a:ext cx="1718235" cy="7474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3427" y="6053974"/>
            <a:ext cx="2601685" cy="68609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4013" y="434723"/>
            <a:ext cx="8229600" cy="1143000"/>
          </a:xfrm>
        </p:spPr>
        <p:txBody>
          <a:bodyPr/>
          <a:lstStyle/>
          <a:p>
            <a:r>
              <a:rPr lang="en-US" sz="3000" dirty="0">
                <a:solidFill>
                  <a:srgbClr val="000000"/>
                </a:solidFill>
              </a:rPr>
              <a:t>Background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445986"/>
            <a:ext cx="8229600" cy="4525963"/>
          </a:xfrm>
          <a:prstGeom prst="rect">
            <a:avLst/>
          </a:prstGeom>
        </p:spPr>
        <p:txBody>
          <a:bodyPr vert="horz"/>
          <a:lstStyle>
            <a:lvl1pPr marL="342900" indent="-342900" algn="r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endParaRPr lang="en-US" sz="1200" dirty="0"/>
          </a:p>
          <a:p>
            <a:pPr algn="ctr"/>
            <a:endParaRPr lang="en-US" sz="1200" dirty="0"/>
          </a:p>
          <a:p>
            <a:pPr algn="ctr"/>
            <a:endParaRPr lang="en-US" sz="1200" dirty="0"/>
          </a:p>
          <a:p>
            <a:pPr algn="ctr"/>
            <a:endParaRPr lang="en-US" sz="400" dirty="0">
              <a:solidFill>
                <a:srgbClr val="000000"/>
              </a:solidFill>
            </a:endParaRPr>
          </a:p>
          <a:p>
            <a:pPr algn="ctr"/>
            <a:endParaRPr lang="en-US" sz="2400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54013" y="5927514"/>
            <a:ext cx="1812458" cy="79601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73229" y="1441886"/>
            <a:ext cx="473206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en-US" sz="220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en-US" sz="220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en-US" sz="2200" dirty="0">
              <a:solidFill>
                <a:srgbClr val="00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311" y="5942013"/>
            <a:ext cx="2095500" cy="838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1600" y="-698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7" name="Content Placeholder 3">
            <a:extLst>
              <a:ext uri="{FF2B5EF4-FFF2-40B4-BE49-F238E27FC236}">
                <a16:creationId xmlns:a16="http://schemas.microsoft.com/office/drawing/2014/main" id="{166F3A70-C646-6E4D-969C-7DB6B09DA3F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4773" y="5923989"/>
            <a:ext cx="1228079" cy="79954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680" y="1966238"/>
            <a:ext cx="3257154" cy="2378580"/>
          </a:xfrm>
          <a:prstGeom prst="rect">
            <a:avLst/>
          </a:prstGeom>
        </p:spPr>
      </p:pic>
      <p:sp>
        <p:nvSpPr>
          <p:cNvPr id="12" name="Text Placeholder 4"/>
          <p:cNvSpPr txBox="1">
            <a:spLocks/>
          </p:cNvSpPr>
          <p:nvPr/>
        </p:nvSpPr>
        <p:spPr>
          <a:xfrm>
            <a:off x="287887" y="1972643"/>
            <a:ext cx="5223913" cy="417415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r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57200" indent="-457200" algn="l">
              <a:spcBef>
                <a:spcPts val="1272"/>
              </a:spcBef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chemeClr val="tx2"/>
                </a:solidFill>
              </a:rPr>
              <a:t>Everyone wants to provide the best care to his/her patients</a:t>
            </a:r>
          </a:p>
          <a:p>
            <a:pPr marL="457200" indent="-457200" algn="l">
              <a:spcBef>
                <a:spcPts val="1272"/>
              </a:spcBef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chemeClr val="tx2"/>
                </a:solidFill>
              </a:rPr>
              <a:t>By making an impact</a:t>
            </a:r>
          </a:p>
          <a:p>
            <a:pPr marL="457200" indent="-457200" algn="l">
              <a:spcBef>
                <a:spcPts val="1272"/>
              </a:spcBef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chemeClr val="tx2"/>
                </a:solidFill>
              </a:rPr>
              <a:t>By publishing</a:t>
            </a:r>
          </a:p>
          <a:p>
            <a:pPr marL="457200" indent="-457200" algn="l">
              <a:spcBef>
                <a:spcPts val="1272"/>
              </a:spcBef>
              <a:buFont typeface="Courier New" panose="02070309020205020404" pitchFamily="49" charset="0"/>
              <a:buChar char="o"/>
            </a:pPr>
            <a:endParaRPr lang="en-U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214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236" y="5976049"/>
            <a:ext cx="1718235" cy="7474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3427" y="6053974"/>
            <a:ext cx="2601685" cy="68609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4013" y="434723"/>
            <a:ext cx="8229600" cy="1143000"/>
          </a:xfrm>
        </p:spPr>
        <p:txBody>
          <a:bodyPr/>
          <a:lstStyle/>
          <a:p>
            <a:r>
              <a:rPr lang="en-US" sz="3000" dirty="0">
                <a:solidFill>
                  <a:srgbClr val="000000"/>
                </a:solidFill>
              </a:rPr>
              <a:t>BMJ says...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445986"/>
            <a:ext cx="8229600" cy="4525963"/>
          </a:xfrm>
          <a:prstGeom prst="rect">
            <a:avLst/>
          </a:prstGeom>
        </p:spPr>
        <p:txBody>
          <a:bodyPr vert="horz"/>
          <a:lstStyle>
            <a:lvl1pPr marL="342900" indent="-342900" algn="r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endParaRPr lang="en-US" sz="1200" dirty="0"/>
          </a:p>
          <a:p>
            <a:pPr algn="ctr"/>
            <a:endParaRPr lang="en-US" sz="1200" dirty="0"/>
          </a:p>
          <a:p>
            <a:pPr algn="ctr"/>
            <a:endParaRPr lang="en-US" sz="1200" dirty="0"/>
          </a:p>
          <a:p>
            <a:pPr algn="ctr"/>
            <a:endParaRPr lang="en-US" sz="400" dirty="0">
              <a:solidFill>
                <a:srgbClr val="000000"/>
              </a:solidFill>
            </a:endParaRPr>
          </a:p>
          <a:p>
            <a:pPr algn="ctr"/>
            <a:endParaRPr lang="en-US" sz="2400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54013" y="5927514"/>
            <a:ext cx="1812458" cy="79601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73228" y="1441886"/>
            <a:ext cx="782903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•"/>
            </a:pPr>
            <a:r>
              <a:rPr lang="en-US" sz="2400" dirty="0"/>
              <a:t>Make sure your paper fits within the scope of the journal</a:t>
            </a:r>
          </a:p>
          <a:p>
            <a:pPr marL="342900" indent="-342900">
              <a:buFontTx/>
              <a:buChar char="•"/>
            </a:pPr>
            <a:r>
              <a:rPr lang="en-US" sz="2400" dirty="0"/>
              <a:t>Assess the credentials of the journal or publisher</a:t>
            </a:r>
          </a:p>
          <a:p>
            <a:pPr marL="342900" indent="-342900">
              <a:buFontTx/>
              <a:buChar char="•"/>
            </a:pPr>
            <a:r>
              <a:rPr lang="en-US" sz="2400" dirty="0"/>
              <a:t>Browse the content they publish for quality and relevance to your field</a:t>
            </a:r>
          </a:p>
          <a:p>
            <a:pPr marL="342900" indent="-342900">
              <a:buFontTx/>
              <a:buChar char="•"/>
            </a:pPr>
            <a:r>
              <a:rPr lang="en-US" sz="2400" dirty="0"/>
              <a:t>Check the quality of their website</a:t>
            </a:r>
          </a:p>
          <a:p>
            <a:pPr marL="342900" indent="-342900">
              <a:buFontTx/>
              <a:buChar char="•"/>
            </a:pPr>
            <a:r>
              <a:rPr lang="en-US" sz="2400" dirty="0"/>
              <a:t>Check what tools and services they offer to authors</a:t>
            </a:r>
          </a:p>
          <a:p>
            <a:pPr marL="342900" indent="-342900">
              <a:buFontTx/>
              <a:buChar char="•"/>
            </a:pPr>
            <a:r>
              <a:rPr lang="en-US" sz="2400" dirty="0"/>
              <a:t>Submit your research to one journal only, but check if they offer transfers to other journals</a:t>
            </a:r>
          </a:p>
          <a:p>
            <a:pPr marL="342900" indent="-342900">
              <a:buFontTx/>
              <a:buChar char="•"/>
            </a:pPr>
            <a:r>
              <a:rPr lang="en-US" sz="2400" dirty="0"/>
              <a:t>Follow the instructions for authors carefully</a:t>
            </a:r>
            <a:endParaRPr lang="en-US" sz="2200" dirty="0">
              <a:solidFill>
                <a:srgbClr val="00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311" y="5942013"/>
            <a:ext cx="2095500" cy="838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1600" y="-698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7" name="Content Placeholder 3">
            <a:extLst>
              <a:ext uri="{FF2B5EF4-FFF2-40B4-BE49-F238E27FC236}">
                <a16:creationId xmlns:a16="http://schemas.microsoft.com/office/drawing/2014/main" id="{166F3A70-C646-6E4D-969C-7DB6B09DA3F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4773" y="5923989"/>
            <a:ext cx="1228079" cy="7995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6528" y="5512589"/>
            <a:ext cx="7135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authors.bmj.com</a:t>
            </a:r>
            <a:r>
              <a:rPr lang="en-US" dirty="0"/>
              <a:t>/before-you-submit/how-to-choose-a-journal/</a:t>
            </a:r>
          </a:p>
        </p:txBody>
      </p:sp>
    </p:spTree>
    <p:extLst>
      <p:ext uri="{BB962C8B-B14F-4D97-AF65-F5344CB8AC3E}">
        <p14:creationId xmlns:p14="http://schemas.microsoft.com/office/powerpoint/2010/main" val="365036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236" y="5976049"/>
            <a:ext cx="1718235" cy="7474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3427" y="6053974"/>
            <a:ext cx="2601685" cy="68609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4013" y="434723"/>
            <a:ext cx="8229600" cy="1143000"/>
          </a:xfrm>
        </p:spPr>
        <p:txBody>
          <a:bodyPr/>
          <a:lstStyle/>
          <a:p>
            <a:pPr marL="342900" indent="-342900"/>
            <a:r>
              <a:rPr lang="en-US" sz="3200" dirty="0"/>
              <a:t>Make sure your paper fits within the scope of the journal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445986"/>
            <a:ext cx="8229600" cy="4525963"/>
          </a:xfrm>
          <a:prstGeom prst="rect">
            <a:avLst/>
          </a:prstGeom>
        </p:spPr>
        <p:txBody>
          <a:bodyPr vert="horz"/>
          <a:lstStyle>
            <a:lvl1pPr marL="342900" indent="-342900" algn="r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endParaRPr lang="en-US" sz="1200" dirty="0"/>
          </a:p>
          <a:p>
            <a:pPr algn="ctr"/>
            <a:endParaRPr lang="en-US" sz="1200" dirty="0"/>
          </a:p>
          <a:p>
            <a:pPr algn="ctr"/>
            <a:endParaRPr lang="en-US" sz="1200" dirty="0"/>
          </a:p>
          <a:p>
            <a:pPr algn="ctr"/>
            <a:endParaRPr lang="en-US" sz="400" dirty="0">
              <a:solidFill>
                <a:srgbClr val="000000"/>
              </a:solidFill>
            </a:endParaRPr>
          </a:p>
          <a:p>
            <a:pPr algn="ctr"/>
            <a:endParaRPr lang="en-US" sz="2400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54013" y="5927514"/>
            <a:ext cx="1812458" cy="79601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311" y="5942013"/>
            <a:ext cx="2095500" cy="838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1600" y="-698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7" name="Content Placeholder 3">
            <a:extLst>
              <a:ext uri="{FF2B5EF4-FFF2-40B4-BE49-F238E27FC236}">
                <a16:creationId xmlns:a16="http://schemas.microsoft.com/office/drawing/2014/main" id="{166F3A70-C646-6E4D-969C-7DB6B09DA3F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4773" y="5923989"/>
            <a:ext cx="1228079" cy="79954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73228" y="1716860"/>
            <a:ext cx="782903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•"/>
            </a:pPr>
            <a:r>
              <a:rPr lang="en-US" sz="2400" dirty="0"/>
              <a:t>Somewhat self-explanatory</a:t>
            </a:r>
            <a:endParaRPr lang="en-US" sz="2200" dirty="0"/>
          </a:p>
          <a:p>
            <a:pPr marL="342900" indent="-342900">
              <a:buFontTx/>
              <a:buChar char="•"/>
            </a:pPr>
            <a:r>
              <a:rPr lang="en-US" sz="2400" dirty="0"/>
              <a:t>And </a:t>
            </a:r>
            <a:r>
              <a:rPr lang="en-US" sz="2400" dirty="0">
                <a:latin typeface="+mn-lt"/>
              </a:rPr>
              <a:t>yet don’t </a:t>
            </a:r>
            <a:r>
              <a:rPr lang="en-US" sz="2400" dirty="0"/>
              <a:t>think only </a:t>
            </a:r>
            <a:r>
              <a:rPr lang="en-US" sz="2400" dirty="0" err="1"/>
              <a:t>ped</a:t>
            </a:r>
            <a:r>
              <a:rPr lang="en-US" sz="2400" dirty="0"/>
              <a:t> surgical journals</a:t>
            </a:r>
          </a:p>
          <a:p>
            <a:pPr marL="342900" indent="-342900">
              <a:buFontTx/>
              <a:buChar char="•"/>
            </a:pPr>
            <a:r>
              <a:rPr lang="en-US" sz="2400" dirty="0"/>
              <a:t>Other options include:	</a:t>
            </a:r>
          </a:p>
          <a:p>
            <a:pPr marL="800100" lvl="1" indent="-342900">
              <a:buFontTx/>
              <a:buChar char="•"/>
            </a:pPr>
            <a:r>
              <a:rPr lang="en-US" sz="2400" dirty="0"/>
              <a:t>Adult GNS</a:t>
            </a:r>
          </a:p>
          <a:p>
            <a:pPr marL="800100" lvl="1" indent="-342900">
              <a:buFontTx/>
              <a:buChar char="•"/>
            </a:pPr>
            <a:r>
              <a:rPr lang="en-US" sz="2400" dirty="0" err="1"/>
              <a:t>Peds</a:t>
            </a:r>
            <a:endParaRPr lang="en-US" sz="2400" dirty="0"/>
          </a:p>
          <a:p>
            <a:pPr marL="800100" lvl="1" indent="-342900">
              <a:buFontTx/>
              <a:buChar char="•"/>
            </a:pPr>
            <a:r>
              <a:rPr lang="en-US" sz="2400" dirty="0" err="1"/>
              <a:t>Peds</a:t>
            </a:r>
            <a:r>
              <a:rPr lang="en-US" sz="2400" dirty="0"/>
              <a:t> subspecialties (EM, GI, </a:t>
            </a:r>
            <a:r>
              <a:rPr lang="en-US" sz="2400" dirty="0" err="1"/>
              <a:t>Crit</a:t>
            </a:r>
            <a:r>
              <a:rPr lang="en-US" sz="2400" dirty="0"/>
              <a:t> Care, ID, </a:t>
            </a:r>
            <a:r>
              <a:rPr lang="en-US" sz="2400" dirty="0" err="1"/>
              <a:t>etc</a:t>
            </a:r>
            <a:r>
              <a:rPr lang="en-US" sz="2400" dirty="0"/>
              <a:t>)</a:t>
            </a:r>
          </a:p>
          <a:p>
            <a:pPr marL="800100" lvl="1" indent="-342900">
              <a:buFontTx/>
              <a:buChar char="•"/>
            </a:pPr>
            <a:r>
              <a:rPr lang="en-US" sz="2400" dirty="0"/>
              <a:t>Global Health</a:t>
            </a:r>
          </a:p>
          <a:p>
            <a:pPr marL="800100" lvl="1" indent="-342900">
              <a:buFontTx/>
              <a:buChar char="•"/>
            </a:pPr>
            <a:r>
              <a:rPr lang="en-US" sz="2400" dirty="0"/>
              <a:t>Public Health</a:t>
            </a:r>
          </a:p>
          <a:p>
            <a:pPr marL="800100" lvl="1" indent="-342900">
              <a:buFontTx/>
              <a:buChar char="•"/>
            </a:pPr>
            <a:endParaRPr lang="en-US" sz="2400" dirty="0"/>
          </a:p>
          <a:p>
            <a:pPr marL="800100" lvl="1" indent="-342900">
              <a:buFontTx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3539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236" y="5976049"/>
            <a:ext cx="1718235" cy="7474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3427" y="6053974"/>
            <a:ext cx="2601685" cy="68609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4013" y="434723"/>
            <a:ext cx="8229600" cy="1143000"/>
          </a:xfrm>
        </p:spPr>
        <p:txBody>
          <a:bodyPr/>
          <a:lstStyle/>
          <a:p>
            <a:pPr marL="342900" indent="-342900"/>
            <a:r>
              <a:rPr lang="en-US" sz="3200" dirty="0"/>
              <a:t>Assess the credentials of the journal or publisher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445986"/>
            <a:ext cx="8229600" cy="4525963"/>
          </a:xfrm>
          <a:prstGeom prst="rect">
            <a:avLst/>
          </a:prstGeom>
        </p:spPr>
        <p:txBody>
          <a:bodyPr vert="horz"/>
          <a:lstStyle>
            <a:lvl1pPr marL="342900" indent="-342900" algn="r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endParaRPr lang="en-US" sz="1200" dirty="0"/>
          </a:p>
          <a:p>
            <a:pPr algn="ctr"/>
            <a:endParaRPr lang="en-US" sz="1200" dirty="0"/>
          </a:p>
          <a:p>
            <a:pPr algn="ctr"/>
            <a:endParaRPr lang="en-US" sz="1200" dirty="0"/>
          </a:p>
          <a:p>
            <a:pPr algn="ctr"/>
            <a:endParaRPr lang="en-US" sz="400" dirty="0">
              <a:solidFill>
                <a:srgbClr val="000000"/>
              </a:solidFill>
            </a:endParaRPr>
          </a:p>
          <a:p>
            <a:pPr algn="ctr"/>
            <a:endParaRPr lang="en-US" sz="2400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54013" y="5927514"/>
            <a:ext cx="1812458" cy="79601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311" y="5942013"/>
            <a:ext cx="2095500" cy="838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1600" y="-698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7" name="Content Placeholder 3">
            <a:extLst>
              <a:ext uri="{FF2B5EF4-FFF2-40B4-BE49-F238E27FC236}">
                <a16:creationId xmlns:a16="http://schemas.microsoft.com/office/drawing/2014/main" id="{166F3A70-C646-6E4D-969C-7DB6B09DA3F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4773" y="5923989"/>
            <a:ext cx="1228079" cy="799541"/>
          </a:xfrm>
          <a:prstGeom prst="rect">
            <a:avLst/>
          </a:prstGeom>
        </p:spPr>
      </p:pic>
      <p:pic>
        <p:nvPicPr>
          <p:cNvPr id="4" name="Picture 3" descr="IMG_175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57" y="1179678"/>
            <a:ext cx="2041854" cy="4421294"/>
          </a:xfrm>
          <a:prstGeom prst="rect">
            <a:avLst/>
          </a:prstGeom>
        </p:spPr>
      </p:pic>
      <p:pic>
        <p:nvPicPr>
          <p:cNvPr id="7" name="Picture 6" descr="IMG_1734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819" y="1145643"/>
            <a:ext cx="2071179" cy="4484792"/>
          </a:xfrm>
          <a:prstGeom prst="rect">
            <a:avLst/>
          </a:prstGeom>
        </p:spPr>
      </p:pic>
      <p:pic>
        <p:nvPicPr>
          <p:cNvPr id="12" name="Picture 11" descr="IMG_1735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508" y="1189251"/>
            <a:ext cx="1990569" cy="4310244"/>
          </a:xfrm>
          <a:prstGeom prst="rect">
            <a:avLst/>
          </a:prstGeom>
        </p:spPr>
      </p:pic>
      <p:pic>
        <p:nvPicPr>
          <p:cNvPr id="13" name="Picture 12" descr="UNADJUSTEDNONRAW_thumb_9c53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100" y="1191557"/>
            <a:ext cx="2040530" cy="4412690"/>
          </a:xfrm>
          <a:prstGeom prst="rect">
            <a:avLst/>
          </a:prstGeom>
        </p:spPr>
      </p:pic>
      <p:pic>
        <p:nvPicPr>
          <p:cNvPr id="14" name="Picture 13" descr="UNADJUSTEDNONRAW_thumb_9c4b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420" y="1139181"/>
            <a:ext cx="2040859" cy="4413400"/>
          </a:xfrm>
          <a:prstGeom prst="rect">
            <a:avLst/>
          </a:prstGeom>
        </p:spPr>
      </p:pic>
      <p:pic>
        <p:nvPicPr>
          <p:cNvPr id="15" name="Picture 14" descr="UNADJUSTEDNONRAW_thumb_9c4d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174" y="1192161"/>
            <a:ext cx="2030819" cy="4391688"/>
          </a:xfrm>
          <a:prstGeom prst="rect">
            <a:avLst/>
          </a:prstGeom>
        </p:spPr>
      </p:pic>
      <p:pic>
        <p:nvPicPr>
          <p:cNvPr id="16" name="Picture 15" descr="UNADJUSTEDNONRAW_thumb_9c4c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411" y="1165369"/>
            <a:ext cx="2058695" cy="445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54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236" y="5976049"/>
            <a:ext cx="1718235" cy="7474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3427" y="6053974"/>
            <a:ext cx="2601685" cy="68609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4013" y="434723"/>
            <a:ext cx="8229600" cy="1143000"/>
          </a:xfrm>
        </p:spPr>
        <p:txBody>
          <a:bodyPr/>
          <a:lstStyle/>
          <a:p>
            <a:pPr marL="342900" indent="-342900"/>
            <a:r>
              <a:rPr lang="en-US" sz="3200" dirty="0"/>
              <a:t>Assess the credentials of the journal or publisher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445986"/>
            <a:ext cx="8229600" cy="4525963"/>
          </a:xfrm>
          <a:prstGeom prst="rect">
            <a:avLst/>
          </a:prstGeom>
        </p:spPr>
        <p:txBody>
          <a:bodyPr vert="horz"/>
          <a:lstStyle>
            <a:lvl1pPr marL="342900" indent="-342900" algn="r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endParaRPr lang="en-US" sz="1200" dirty="0"/>
          </a:p>
          <a:p>
            <a:pPr algn="ctr"/>
            <a:endParaRPr lang="en-US" sz="1200" dirty="0"/>
          </a:p>
          <a:p>
            <a:pPr algn="ctr"/>
            <a:endParaRPr lang="en-US" sz="1200" dirty="0"/>
          </a:p>
          <a:p>
            <a:pPr algn="ctr"/>
            <a:endParaRPr lang="en-US" sz="400" dirty="0">
              <a:solidFill>
                <a:srgbClr val="000000"/>
              </a:solidFill>
            </a:endParaRPr>
          </a:p>
          <a:p>
            <a:pPr algn="ctr"/>
            <a:endParaRPr lang="en-US" sz="2400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54013" y="5927514"/>
            <a:ext cx="1812458" cy="79601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73228" y="1441886"/>
            <a:ext cx="7303971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400" dirty="0">
                <a:solidFill>
                  <a:srgbClr val="333399"/>
                </a:solidFill>
              </a:rPr>
              <a:t>What are objective measures of a journal’s importance/difficulty in acceptance?</a:t>
            </a:r>
          </a:p>
          <a:p>
            <a:pPr marL="742950" lvl="1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400" dirty="0">
                <a:solidFill>
                  <a:srgbClr val="333399"/>
                </a:solidFill>
              </a:rPr>
              <a:t>Impact factor</a:t>
            </a:r>
          </a:p>
          <a:p>
            <a:pPr marL="742950" lvl="1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400" dirty="0">
                <a:solidFill>
                  <a:srgbClr val="333399"/>
                </a:solidFill>
              </a:rPr>
              <a:t>Quartile (</a:t>
            </a:r>
            <a:r>
              <a:rPr lang="en-US" sz="2400" dirty="0">
                <a:solidFill>
                  <a:srgbClr val="333399"/>
                </a:solidFill>
                <a:hlinkClick r:id="rId5"/>
              </a:rPr>
              <a:t>SCImago link</a:t>
            </a:r>
            <a:r>
              <a:rPr lang="en-US" sz="2400" dirty="0">
                <a:solidFill>
                  <a:srgbClr val="333399"/>
                </a:solidFill>
              </a:rPr>
              <a:t>)</a:t>
            </a:r>
          </a:p>
          <a:p>
            <a:pPr marL="742950" lvl="1" indent="-285750">
              <a:lnSpc>
                <a:spcPct val="150000"/>
              </a:lnSpc>
              <a:buFont typeface="Arial" charset="0"/>
              <a:buChar char="•"/>
            </a:pPr>
            <a:endParaRPr lang="en-US" sz="2400" dirty="0">
              <a:solidFill>
                <a:srgbClr val="333399"/>
              </a:solidFill>
            </a:endParaRPr>
          </a:p>
          <a:p>
            <a:pPr marL="742950" lvl="1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400" dirty="0">
                <a:solidFill>
                  <a:srgbClr val="333399"/>
                </a:solidFill>
              </a:rPr>
              <a:t>Your own history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311" y="5942013"/>
            <a:ext cx="2095500" cy="838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1600" y="-698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7" name="Content Placeholder 3">
            <a:extLst>
              <a:ext uri="{FF2B5EF4-FFF2-40B4-BE49-F238E27FC236}">
                <a16:creationId xmlns:a16="http://schemas.microsoft.com/office/drawing/2014/main" id="{166F3A70-C646-6E4D-969C-7DB6B09DA3F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4773" y="5923989"/>
            <a:ext cx="1228079" cy="79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54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1_Default Design">
  <a:themeElements>
    <a:clrScheme name="11_Default Design 13">
      <a:dk1>
        <a:srgbClr val="333399"/>
      </a:dk1>
      <a:lt1>
        <a:srgbClr val="FFFFFF"/>
      </a:lt1>
      <a:dk2>
        <a:srgbClr val="333399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2A2A82"/>
      </a:accent4>
      <a:accent5>
        <a:srgbClr val="FFFFFF"/>
      </a:accent5>
      <a:accent6>
        <a:srgbClr val="E7E7E7"/>
      </a:accent6>
      <a:hlink>
        <a:srgbClr val="333399"/>
      </a:hlink>
      <a:folHlink>
        <a:srgbClr val="333399"/>
      </a:folHlink>
    </a:clrScheme>
    <a:fontScheme name="11_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13">
        <a:dk1>
          <a:srgbClr val="333399"/>
        </a:dk1>
        <a:lt1>
          <a:srgbClr val="FFFFFF"/>
        </a:lt1>
        <a:dk2>
          <a:srgbClr val="333399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FFFFF"/>
        </a:accent3>
        <a:accent4>
          <a:srgbClr val="2A2A82"/>
        </a:accent4>
        <a:accent5>
          <a:srgbClr val="FFFFFF"/>
        </a:accent5>
        <a:accent6>
          <a:srgbClr val="E7E7E7"/>
        </a:accent6>
        <a:hlink>
          <a:srgbClr val="333399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2_Default Design">
  <a:themeElements>
    <a:clrScheme name="12_Default Design 13">
      <a:dk1>
        <a:srgbClr val="333399"/>
      </a:dk1>
      <a:lt1>
        <a:srgbClr val="FFFFFF"/>
      </a:lt1>
      <a:dk2>
        <a:srgbClr val="333399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2A2A82"/>
      </a:accent4>
      <a:accent5>
        <a:srgbClr val="FFFFFF"/>
      </a:accent5>
      <a:accent6>
        <a:srgbClr val="E7E7E7"/>
      </a:accent6>
      <a:hlink>
        <a:srgbClr val="333399"/>
      </a:hlink>
      <a:folHlink>
        <a:srgbClr val="333399"/>
      </a:folHlink>
    </a:clrScheme>
    <a:fontScheme name="12_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Default Design 13">
        <a:dk1>
          <a:srgbClr val="333399"/>
        </a:dk1>
        <a:lt1>
          <a:srgbClr val="FFFFFF"/>
        </a:lt1>
        <a:dk2>
          <a:srgbClr val="333399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FFFFF"/>
        </a:accent3>
        <a:accent4>
          <a:srgbClr val="2A2A82"/>
        </a:accent4>
        <a:accent5>
          <a:srgbClr val="FFFFFF"/>
        </a:accent5>
        <a:accent6>
          <a:srgbClr val="E7E7E7"/>
        </a:accent6>
        <a:hlink>
          <a:srgbClr val="333399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0_Default Design">
  <a:themeElements>
    <a:clrScheme name="10_Default Design 13">
      <a:dk1>
        <a:srgbClr val="333399"/>
      </a:dk1>
      <a:lt1>
        <a:srgbClr val="FFFFFF"/>
      </a:lt1>
      <a:dk2>
        <a:srgbClr val="333399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2A2A82"/>
      </a:accent4>
      <a:accent5>
        <a:srgbClr val="FFFFFF"/>
      </a:accent5>
      <a:accent6>
        <a:srgbClr val="E7E7E7"/>
      </a:accent6>
      <a:hlink>
        <a:srgbClr val="333399"/>
      </a:hlink>
      <a:folHlink>
        <a:srgbClr val="333399"/>
      </a:folHlink>
    </a:clrScheme>
    <a:fontScheme name="10_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0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efault Design 13">
        <a:dk1>
          <a:srgbClr val="333399"/>
        </a:dk1>
        <a:lt1>
          <a:srgbClr val="FFFFFF"/>
        </a:lt1>
        <a:dk2>
          <a:srgbClr val="333399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FFFFF"/>
        </a:accent3>
        <a:accent4>
          <a:srgbClr val="2A2A82"/>
        </a:accent4>
        <a:accent5>
          <a:srgbClr val="FFFFFF"/>
        </a:accent5>
        <a:accent6>
          <a:srgbClr val="E7E7E7"/>
        </a:accent6>
        <a:hlink>
          <a:srgbClr val="333399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Guy's and St Thomas' Powerpoint template 2011</Template>
  <TotalTime>23648</TotalTime>
  <Words>708</Words>
  <Application>Microsoft Macintosh PowerPoint</Application>
  <PresentationFormat>On-screen Show (4:3)</PresentationFormat>
  <Paragraphs>419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ＭＳ Ｐゴシック</vt:lpstr>
      <vt:lpstr>Arial</vt:lpstr>
      <vt:lpstr>Calibri</vt:lpstr>
      <vt:lpstr>Courier New</vt:lpstr>
      <vt:lpstr>11_Default Design</vt:lpstr>
      <vt:lpstr>12_Default Design</vt:lpstr>
      <vt:lpstr>10_Default Design</vt:lpstr>
      <vt:lpstr>Global PaedSurg Research Training Fellowship</vt:lpstr>
      <vt:lpstr>Disclosures</vt:lpstr>
      <vt:lpstr>Objectives</vt:lpstr>
      <vt:lpstr>Background</vt:lpstr>
      <vt:lpstr>Background</vt:lpstr>
      <vt:lpstr>BMJ says...</vt:lpstr>
      <vt:lpstr>Make sure your paper fits within the scope of the journal</vt:lpstr>
      <vt:lpstr>Assess the credentials of the journal or publisher</vt:lpstr>
      <vt:lpstr>Assess the credentials of the journal or publisher</vt:lpstr>
      <vt:lpstr>Impact Factor</vt:lpstr>
      <vt:lpstr>That being said...</vt:lpstr>
      <vt:lpstr>PowerPoint Presentation</vt:lpstr>
      <vt:lpstr>PowerPoint Presentation</vt:lpstr>
      <vt:lpstr>BMJ says...</vt:lpstr>
      <vt:lpstr>Quartile Ranking</vt:lpstr>
      <vt:lpstr>BMJ says...</vt:lpstr>
      <vt:lpstr>BMJ says...</vt:lpstr>
      <vt:lpstr>Why look at all of this?</vt:lpstr>
      <vt:lpstr>Browse the Content of the Journal and Compare to your Manuscript</vt:lpstr>
      <vt:lpstr>Check the Journal’s Website</vt:lpstr>
      <vt:lpstr>Check What Services are Offered to Authors</vt:lpstr>
      <vt:lpstr>BMJ says...</vt:lpstr>
      <vt:lpstr>BMJ says...</vt:lpstr>
      <vt:lpstr>Submit your Manuscript to One Journal at a Time</vt:lpstr>
      <vt:lpstr>Author Instructions</vt:lpstr>
      <vt:lpstr>BMJ says...</vt:lpstr>
      <vt:lpstr>But, you avoid this...</vt:lpstr>
      <vt:lpstr>And Finally: Conference-Associated Journals</vt:lpstr>
      <vt:lpstr>Objective Review</vt:lpstr>
      <vt:lpstr>Thank you for listening, any questions?          </vt:lpstr>
    </vt:vector>
  </TitlesOfParts>
  <Company>GSTT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&lt;Insert Presentation Title here&gt; do not exceed two lines of text here</dc:title>
  <dc:creator>Full Name</dc:creator>
  <cp:lastModifiedBy>Nana Adofo-Ansong</cp:lastModifiedBy>
  <cp:revision>423</cp:revision>
  <cp:lastPrinted>2017-05-14T19:32:50Z</cp:lastPrinted>
  <dcterms:created xsi:type="dcterms:W3CDTF">2011-08-10T09:53:39Z</dcterms:created>
  <dcterms:modified xsi:type="dcterms:W3CDTF">2019-09-27T05:19:39Z</dcterms:modified>
</cp:coreProperties>
</file>